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6858000" cy="9906000" type="A4"/>
  <p:notesSz cx="6858000" cy="9144000"/>
  <p:embeddedFontLst>
    <p:embeddedFont>
      <p:font typeface="Alice" panose="020B0604020202020204" charset="0"/>
      <p:regular r:id="rId13"/>
    </p:embeddedFont>
    <p:embeddedFont>
      <p:font typeface="Calibri" panose="020F0502020204030204" pitchFamily="34" charset="0"/>
      <p:regular r:id="rId14"/>
      <p:bold r:id="rId15"/>
      <p:italic r:id="rId16"/>
      <p:boldItalic r:id="rId17"/>
    </p:embeddedFont>
    <p:embeddedFont>
      <p:font typeface="Libre Franklin"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hqjrzbS9Z922KRWl20jQPQ2BkS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2" d="100"/>
          <a:sy n="52" d="100"/>
        </p:scale>
        <p:origin x="20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1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6" name="Google Shape;26;p1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9" name="Google Shape;39;p16"/>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 name="Google Shape;41;p16"/>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7" name="Google Shape;57;p19"/>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8" name="Google Shape;58;p1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2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19.jpg"/><Relationship Id="rId10" Type="http://schemas.openxmlformats.org/officeDocument/2006/relationships/image" Target="../media/image32.png"/><Relationship Id="rId4" Type="http://schemas.openxmlformats.org/officeDocument/2006/relationships/image" Target="../media/image28.jp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5.pn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0" y="-1143000"/>
            <a:ext cx="6858000" cy="11049000"/>
          </a:xfrm>
          <a:prstGeom prst="rect">
            <a:avLst/>
          </a:prstGeom>
          <a:solidFill>
            <a:srgbClr val="2AAC6F"/>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500"/>
              <a:buFont typeface="Calibri"/>
              <a:buNone/>
            </a:pPr>
            <a:endParaRPr>
              <a:solidFill>
                <a:srgbClr val="2AAC6F"/>
              </a:solidFill>
              <a:latin typeface="Libre Franklin"/>
              <a:ea typeface="Libre Franklin"/>
              <a:cs typeface="Libre Franklin"/>
              <a:sym typeface="Libre Franklin"/>
            </a:endParaRPr>
          </a:p>
        </p:txBody>
      </p:sp>
      <p:sp>
        <p:nvSpPr>
          <p:cNvPr id="85" name="Google Shape;85;p1"/>
          <p:cNvSpPr/>
          <p:nvPr/>
        </p:nvSpPr>
        <p:spPr>
          <a:xfrm>
            <a:off x="685800" y="2120901"/>
            <a:ext cx="5803900" cy="1828799"/>
          </a:xfrm>
          <a:prstGeom prst="rect">
            <a:avLst/>
          </a:prstGeom>
          <a:solidFill>
            <a:srgbClr val="2AAC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5400" b="0" i="0" u="none" strike="noStrike" cap="none">
                <a:solidFill>
                  <a:srgbClr val="FFFFFF"/>
                </a:solidFill>
                <a:latin typeface="Libre Franklin"/>
                <a:ea typeface="Libre Franklin"/>
                <a:cs typeface="Libre Franklin"/>
                <a:sym typeface="Libre Franklin"/>
              </a:rPr>
              <a:t>HopHopFood</a:t>
            </a:r>
            <a:br>
              <a:rPr lang="fr-FR" sz="6600" b="1" i="0" u="none" strike="noStrike" cap="none">
                <a:solidFill>
                  <a:srgbClr val="EEE575"/>
                </a:solidFill>
                <a:latin typeface="Libre Franklin"/>
                <a:ea typeface="Libre Franklin"/>
                <a:cs typeface="Libre Franklin"/>
                <a:sym typeface="Libre Franklin"/>
              </a:rPr>
            </a:br>
            <a:r>
              <a:rPr lang="fr-FR" sz="3200" b="1" i="0" u="none" strike="noStrike" cap="none">
                <a:solidFill>
                  <a:srgbClr val="EEE575"/>
                </a:solidFill>
                <a:latin typeface="Libre Franklin"/>
                <a:ea typeface="Libre Franklin"/>
                <a:cs typeface="Libre Franklin"/>
                <a:sym typeface="Libre Franklin"/>
              </a:rPr>
              <a:t>L’anti-gaspi solidaire en action</a:t>
            </a:r>
            <a:endParaRPr sz="4800">
              <a:solidFill>
                <a:srgbClr val="EEE575"/>
              </a:solidFill>
              <a:latin typeface="Libre Franklin"/>
              <a:ea typeface="Libre Franklin"/>
              <a:cs typeface="Libre Franklin"/>
              <a:sym typeface="Libre Franklin"/>
            </a:endParaRPr>
          </a:p>
        </p:txBody>
      </p:sp>
      <p:sp>
        <p:nvSpPr>
          <p:cNvPr id="86" name="Google Shape;86;p1"/>
          <p:cNvSpPr/>
          <p:nvPr/>
        </p:nvSpPr>
        <p:spPr>
          <a:xfrm>
            <a:off x="685800" y="4162425"/>
            <a:ext cx="5803800" cy="1155600"/>
          </a:xfrm>
          <a:prstGeom prst="rect">
            <a:avLst/>
          </a:prstGeom>
          <a:solidFill>
            <a:srgbClr val="2AAC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a:solidFill>
                  <a:schemeClr val="lt1"/>
                </a:solidFill>
                <a:latin typeface="Libre Franklin"/>
                <a:ea typeface="Libre Franklin"/>
                <a:cs typeface="Libre Franklin"/>
                <a:sym typeface="Libre Franklin"/>
              </a:rPr>
              <a:t>Créée en 2016 par 3 ami.e.s, HopHopFood est une association sans but lucratif.</a:t>
            </a:r>
            <a:endParaRPr/>
          </a:p>
          <a:p>
            <a:pPr marL="0" marR="0" lvl="0" indent="0" algn="l" rtl="0">
              <a:spcBef>
                <a:spcPts val="0"/>
              </a:spcBef>
              <a:spcAft>
                <a:spcPts val="0"/>
              </a:spcAft>
              <a:buNone/>
            </a:pPr>
            <a:endParaRPr sz="2000">
              <a:solidFill>
                <a:schemeClr val="lt1"/>
              </a:solidFill>
              <a:latin typeface="Libre Franklin"/>
              <a:ea typeface="Libre Franklin"/>
              <a:cs typeface="Libre Franklin"/>
              <a:sym typeface="Libre Franklin"/>
            </a:endParaRPr>
          </a:p>
        </p:txBody>
      </p:sp>
      <p:grpSp>
        <p:nvGrpSpPr>
          <p:cNvPr id="87" name="Google Shape;87;p1"/>
          <p:cNvGrpSpPr/>
          <p:nvPr/>
        </p:nvGrpSpPr>
        <p:grpSpPr>
          <a:xfrm>
            <a:off x="685800" y="5530846"/>
            <a:ext cx="5803900" cy="2933707"/>
            <a:chOff x="787400" y="6337305"/>
            <a:chExt cx="5803900" cy="2933707"/>
          </a:xfrm>
        </p:grpSpPr>
        <p:sp>
          <p:nvSpPr>
            <p:cNvPr id="88" name="Google Shape;88;p1"/>
            <p:cNvSpPr/>
            <p:nvPr/>
          </p:nvSpPr>
          <p:spPr>
            <a:xfrm>
              <a:off x="787400" y="6337305"/>
              <a:ext cx="5803900" cy="2933707"/>
            </a:xfrm>
            <a:prstGeom prst="rect">
              <a:avLst/>
            </a:prstGeom>
            <a:solidFill>
              <a:srgbClr val="2AAC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2000">
                  <a:solidFill>
                    <a:schemeClr val="lt1"/>
                  </a:solidFill>
                  <a:latin typeface="Libre Franklin"/>
                  <a:ea typeface="Libre Franklin"/>
                  <a:cs typeface="Libre Franklin"/>
                  <a:sym typeface="Libre Franklin"/>
                </a:rPr>
                <a:t>Sa mission est triple :</a:t>
              </a:r>
              <a:endParaRPr/>
            </a:p>
            <a:p>
              <a:pPr marL="0" marR="0" lvl="0" indent="0" algn="l" rtl="0">
                <a:spcBef>
                  <a:spcPts val="0"/>
                </a:spcBef>
                <a:spcAft>
                  <a:spcPts val="0"/>
                </a:spcAft>
                <a:buNone/>
              </a:pPr>
              <a:endParaRPr sz="2000">
                <a:solidFill>
                  <a:schemeClr val="lt1"/>
                </a:solidFill>
                <a:latin typeface="Libre Franklin"/>
                <a:ea typeface="Libre Franklin"/>
                <a:cs typeface="Libre Franklin"/>
                <a:sym typeface="Libre Franklin"/>
              </a:endParaRPr>
            </a:p>
            <a:p>
              <a:pPr marL="0" marR="0" lvl="0" indent="0" algn="l" rtl="0">
                <a:spcBef>
                  <a:spcPts val="0"/>
                </a:spcBef>
                <a:spcAft>
                  <a:spcPts val="0"/>
                </a:spcAft>
                <a:buNone/>
              </a:pPr>
              <a:r>
                <a:rPr lang="fr-FR" sz="2000">
                  <a:solidFill>
                    <a:schemeClr val="lt1"/>
                  </a:solidFill>
                  <a:latin typeface="Libre Franklin"/>
                  <a:ea typeface="Libre Franklin"/>
                  <a:cs typeface="Libre Franklin"/>
                  <a:sym typeface="Libre Franklin"/>
                </a:rPr>
                <a:t>        Aider des personnes en difficultés</a:t>
              </a:r>
              <a:endParaRPr/>
            </a:p>
            <a:p>
              <a:pPr marL="0" marR="0" lvl="0" indent="0" algn="l" rtl="0">
                <a:spcBef>
                  <a:spcPts val="0"/>
                </a:spcBef>
                <a:spcAft>
                  <a:spcPts val="0"/>
                </a:spcAft>
                <a:buNone/>
              </a:pPr>
              <a:endParaRPr sz="2000">
                <a:solidFill>
                  <a:schemeClr val="lt1"/>
                </a:solidFill>
                <a:latin typeface="Libre Franklin"/>
                <a:ea typeface="Libre Franklin"/>
                <a:cs typeface="Libre Franklin"/>
                <a:sym typeface="Libre Franklin"/>
              </a:endParaRPr>
            </a:p>
            <a:p>
              <a:pPr marL="0" marR="0" lvl="0" indent="0" algn="l" rtl="0">
                <a:spcBef>
                  <a:spcPts val="0"/>
                </a:spcBef>
                <a:spcAft>
                  <a:spcPts val="0"/>
                </a:spcAft>
                <a:buNone/>
              </a:pPr>
              <a:r>
                <a:rPr lang="fr-FR" sz="2000">
                  <a:solidFill>
                    <a:schemeClr val="lt1"/>
                  </a:solidFill>
                  <a:latin typeface="Libre Franklin"/>
                  <a:ea typeface="Libre Franklin"/>
                  <a:cs typeface="Libre Franklin"/>
                  <a:sym typeface="Libre Franklin"/>
                </a:rPr>
                <a:t>        Lutter contre le gaspillage</a:t>
              </a:r>
              <a:endParaRPr/>
            </a:p>
            <a:p>
              <a:pPr marL="0" marR="0" lvl="0" indent="0" algn="l" rtl="0">
                <a:spcBef>
                  <a:spcPts val="0"/>
                </a:spcBef>
                <a:spcAft>
                  <a:spcPts val="0"/>
                </a:spcAft>
                <a:buNone/>
              </a:pPr>
              <a:endParaRPr sz="2000">
                <a:solidFill>
                  <a:schemeClr val="lt1"/>
                </a:solidFill>
                <a:latin typeface="Libre Franklin"/>
                <a:ea typeface="Libre Franklin"/>
                <a:cs typeface="Libre Franklin"/>
                <a:sym typeface="Libre Franklin"/>
              </a:endParaRPr>
            </a:p>
            <a:p>
              <a:pPr marL="0" marR="0" lvl="0" indent="0" algn="l" rtl="0">
                <a:spcBef>
                  <a:spcPts val="0"/>
                </a:spcBef>
                <a:spcAft>
                  <a:spcPts val="0"/>
                </a:spcAft>
                <a:buNone/>
              </a:pPr>
              <a:r>
                <a:rPr lang="fr-FR" sz="2000">
                  <a:solidFill>
                    <a:schemeClr val="lt1"/>
                  </a:solidFill>
                  <a:latin typeface="Libre Franklin"/>
                  <a:ea typeface="Libre Franklin"/>
                  <a:cs typeface="Libre Franklin"/>
                  <a:sym typeface="Libre Franklin"/>
                </a:rPr>
                <a:t>        Soutenir les commerces de proximité</a:t>
              </a:r>
              <a:endParaRPr sz="4000">
                <a:solidFill>
                  <a:schemeClr val="lt1"/>
                </a:solidFill>
                <a:latin typeface="Libre Franklin"/>
                <a:ea typeface="Libre Franklin"/>
                <a:cs typeface="Libre Franklin"/>
                <a:sym typeface="Libre Franklin"/>
              </a:endParaRPr>
            </a:p>
          </p:txBody>
        </p:sp>
        <p:sp>
          <p:nvSpPr>
            <p:cNvPr id="89" name="Google Shape;89;p1"/>
            <p:cNvSpPr/>
            <p:nvPr/>
          </p:nvSpPr>
          <p:spPr>
            <a:xfrm>
              <a:off x="787400" y="6940551"/>
              <a:ext cx="444500" cy="444500"/>
            </a:xfrm>
            <a:prstGeom prst="ellipse">
              <a:avLst/>
            </a:prstGeom>
            <a:solidFill>
              <a:srgbClr val="EEE5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dk1"/>
                  </a:solidFill>
                  <a:latin typeface="Calibri"/>
                  <a:ea typeface="Calibri"/>
                  <a:cs typeface="Calibri"/>
                  <a:sym typeface="Calibri"/>
                </a:rPr>
                <a:t>1</a:t>
              </a:r>
              <a:endParaRPr/>
            </a:p>
          </p:txBody>
        </p:sp>
        <p:sp>
          <p:nvSpPr>
            <p:cNvPr id="90" name="Google Shape;90;p1"/>
            <p:cNvSpPr/>
            <p:nvPr/>
          </p:nvSpPr>
          <p:spPr>
            <a:xfrm>
              <a:off x="787400" y="7505703"/>
              <a:ext cx="444500" cy="444500"/>
            </a:xfrm>
            <a:prstGeom prst="ellipse">
              <a:avLst/>
            </a:prstGeom>
            <a:solidFill>
              <a:srgbClr val="EEE5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dk1"/>
                  </a:solidFill>
                  <a:latin typeface="Calibri"/>
                  <a:ea typeface="Calibri"/>
                  <a:cs typeface="Calibri"/>
                  <a:sym typeface="Calibri"/>
                </a:rPr>
                <a:t>2</a:t>
              </a:r>
              <a:endParaRPr/>
            </a:p>
          </p:txBody>
        </p:sp>
        <p:sp>
          <p:nvSpPr>
            <p:cNvPr id="91" name="Google Shape;91;p1"/>
            <p:cNvSpPr/>
            <p:nvPr/>
          </p:nvSpPr>
          <p:spPr>
            <a:xfrm>
              <a:off x="787400" y="8115308"/>
              <a:ext cx="444500" cy="444500"/>
            </a:xfrm>
            <a:prstGeom prst="ellipse">
              <a:avLst/>
            </a:prstGeom>
            <a:solidFill>
              <a:srgbClr val="EEE5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dk1"/>
                  </a:solidFill>
                  <a:latin typeface="Calibri"/>
                  <a:ea typeface="Calibri"/>
                  <a:cs typeface="Calibri"/>
                  <a:sym typeface="Calibri"/>
                </a:rPr>
                <a:t>3</a:t>
              </a:r>
              <a:endParaRPr/>
            </a:p>
          </p:txBody>
        </p:sp>
      </p:grpSp>
      <p:pic>
        <p:nvPicPr>
          <p:cNvPr id="92" name="Google Shape;92;p1"/>
          <p:cNvPicPr preferRelativeResize="0"/>
          <p:nvPr/>
        </p:nvPicPr>
        <p:blipFill>
          <a:blip r:embed="rId3">
            <a:alphaModFix/>
          </a:blip>
          <a:stretch>
            <a:fillRect/>
          </a:stretch>
        </p:blipFill>
        <p:spPr>
          <a:xfrm>
            <a:off x="3503309" y="501638"/>
            <a:ext cx="1290941" cy="1155700"/>
          </a:xfrm>
          <a:prstGeom prst="rect">
            <a:avLst/>
          </a:prstGeom>
          <a:noFill/>
          <a:ln>
            <a:noFill/>
          </a:ln>
        </p:spPr>
      </p:pic>
      <p:pic>
        <p:nvPicPr>
          <p:cNvPr id="93" name="Google Shape;93;p1"/>
          <p:cNvPicPr preferRelativeResize="0"/>
          <p:nvPr/>
        </p:nvPicPr>
        <p:blipFill>
          <a:blip r:embed="rId4">
            <a:alphaModFix/>
          </a:blip>
          <a:stretch>
            <a:fillRect/>
          </a:stretch>
        </p:blipFill>
        <p:spPr>
          <a:xfrm>
            <a:off x="1181100" y="276062"/>
            <a:ext cx="1523999" cy="16068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0"/>
          <p:cNvSpPr/>
          <p:nvPr/>
        </p:nvSpPr>
        <p:spPr>
          <a:xfrm rot="10800000" flipH="1">
            <a:off x="0" y="0"/>
            <a:ext cx="6858000" cy="3561504"/>
          </a:xfrm>
          <a:prstGeom prst="flowChartManualInput">
            <a:avLst/>
          </a:prstGeom>
          <a:solidFill>
            <a:srgbClr val="2AAC6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10"/>
          <p:cNvSpPr/>
          <p:nvPr/>
        </p:nvSpPr>
        <p:spPr>
          <a:xfrm>
            <a:off x="944619" y="324945"/>
            <a:ext cx="5410200" cy="2227756"/>
          </a:xfrm>
          <a:prstGeom prst="rect">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4800" b="1" i="0" u="none" strike="noStrike" cap="none">
                <a:solidFill>
                  <a:srgbClr val="FFFFFF"/>
                </a:solidFill>
                <a:latin typeface="Libre Franklin"/>
                <a:ea typeface="Libre Franklin"/>
                <a:cs typeface="Libre Franklin"/>
                <a:sym typeface="Libre Franklin"/>
              </a:rPr>
              <a:t>Exemples</a:t>
            </a:r>
            <a:br>
              <a:rPr lang="fr-FR" sz="6600" b="1" i="0" u="none" strike="noStrike" cap="none">
                <a:solidFill>
                  <a:srgbClr val="FFFFFF"/>
                </a:solidFill>
                <a:latin typeface="Libre Franklin"/>
                <a:ea typeface="Libre Franklin"/>
                <a:cs typeface="Libre Franklin"/>
                <a:sym typeface="Libre Franklin"/>
              </a:rPr>
            </a:br>
            <a:r>
              <a:rPr lang="fr-FR" sz="3600" b="1" i="0" u="none" strike="noStrike" cap="none">
                <a:solidFill>
                  <a:srgbClr val="FFFF00"/>
                </a:solidFill>
                <a:latin typeface="Libre Franklin"/>
                <a:ea typeface="Libre Franklin"/>
                <a:cs typeface="Libre Franklin"/>
                <a:sym typeface="Libre Franklin"/>
              </a:rPr>
              <a:t>Collectes</a:t>
            </a:r>
            <a:r>
              <a:rPr lang="fr-FR" sz="3600" b="1">
                <a:solidFill>
                  <a:srgbClr val="FFFF00"/>
                </a:solidFill>
                <a:latin typeface="Libre Franklin"/>
                <a:ea typeface="Libre Franklin"/>
                <a:cs typeface="Libre Franklin"/>
                <a:sym typeface="Libre Franklin"/>
              </a:rPr>
              <a:t> solidaires</a:t>
            </a:r>
            <a:endParaRPr sz="3600" b="1">
              <a:solidFill>
                <a:srgbClr val="FFFF00"/>
              </a:solidFill>
              <a:latin typeface="Libre Franklin"/>
              <a:ea typeface="Libre Franklin"/>
              <a:cs typeface="Libre Franklin"/>
              <a:sym typeface="Libre Franklin"/>
            </a:endParaRPr>
          </a:p>
          <a:p>
            <a:pPr marL="0" marR="0" lvl="0" indent="0" algn="ctr" rtl="0">
              <a:spcBef>
                <a:spcPts val="0"/>
              </a:spcBef>
              <a:spcAft>
                <a:spcPts val="0"/>
              </a:spcAft>
              <a:buNone/>
            </a:pPr>
            <a:r>
              <a:rPr lang="fr-FR" sz="3600" b="1">
                <a:solidFill>
                  <a:srgbClr val="FFFF00"/>
                </a:solidFill>
                <a:latin typeface="Libre Franklin"/>
                <a:ea typeface="Libre Franklin"/>
                <a:cs typeface="Libre Franklin"/>
                <a:sym typeface="Libre Franklin"/>
              </a:rPr>
              <a:t>et dons en direct</a:t>
            </a:r>
            <a:endParaRPr sz="1800">
              <a:solidFill>
                <a:srgbClr val="FFFF00"/>
              </a:solidFill>
              <a:latin typeface="Calibri"/>
              <a:ea typeface="Calibri"/>
              <a:cs typeface="Calibri"/>
              <a:sym typeface="Calibri"/>
            </a:endParaRPr>
          </a:p>
        </p:txBody>
      </p:sp>
      <p:sp>
        <p:nvSpPr>
          <p:cNvPr id="212" name="Google Shape;212;p10"/>
          <p:cNvSpPr/>
          <p:nvPr/>
        </p:nvSpPr>
        <p:spPr>
          <a:xfrm>
            <a:off x="11993217" y="-34399756"/>
            <a:ext cx="29513208" cy="60385763"/>
          </a:xfrm>
          <a:prstGeom prst="rect">
            <a:avLst/>
          </a:prstGeom>
          <a:noFill/>
          <a:ln>
            <a:noFill/>
          </a:ln>
        </p:spPr>
        <p:txBody>
          <a:bodyPr spcFirstLastPara="1" wrap="square" lIns="91425" tIns="0" rIns="91425" bIns="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Arial"/>
                <a:ea typeface="Arial"/>
                <a:cs typeface="Arial"/>
                <a:sym typeface="Arial"/>
              </a:rPr>
              <a:t>  </a:t>
            </a:r>
            <a:r>
              <a:rPr lang="fr-FR" sz="96000" b="0" i="0" u="none" strike="noStrike" cap="none">
                <a:solidFill>
                  <a:schemeClr val="dk1"/>
                </a:solidFill>
                <a:latin typeface="Arial"/>
                <a:ea typeface="Arial"/>
                <a:cs typeface="Arial"/>
                <a:sym typeface="Arial"/>
              </a:rPr>
              <a:t>    </a:t>
            </a:r>
            <a:r>
              <a:rPr lang="fr-FR" sz="1800" b="0" i="0" u="none" strike="noStrike" cap="none">
                <a:solidFill>
                  <a:schemeClr val="dk1"/>
                </a:solidFill>
                <a:latin typeface="Arial"/>
                <a:ea typeface="Arial"/>
                <a:cs typeface="Arial"/>
                <a:sym typeface="Arial"/>
              </a:rPr>
              <a:t>  </a:t>
            </a:r>
            <a:r>
              <a:rPr lang="fr-FR" sz="96000" b="0" i="0" u="none" strike="noStrike" cap="none">
                <a:solidFill>
                  <a:schemeClr val="dk1"/>
                </a:solidFill>
                <a:latin typeface="Arial"/>
                <a:ea typeface="Arial"/>
                <a:cs typeface="Arial"/>
                <a:sym typeface="Arial"/>
              </a:rPr>
              <a:t>    </a:t>
            </a: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fr-FR" sz="1800" b="0" i="0" u="none" strike="noStrike" cap="none">
                <a:solidFill>
                  <a:srgbClr val="FFFFFF"/>
                </a:solidFill>
                <a:latin typeface="Arial"/>
                <a:ea typeface="Arial"/>
                <a:cs typeface="Arial"/>
                <a:sym typeface="Arial"/>
              </a:rPr>
              <a:t>3</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Arial"/>
                <a:ea typeface="Arial"/>
                <a:cs typeface="Arial"/>
                <a:sym typeface="Arial"/>
              </a:rPr>
              <a:t>  </a:t>
            </a:r>
            <a:r>
              <a:rPr lang="fr-FR" sz="96000" b="0" i="0" u="none" strike="noStrike" cap="none">
                <a:solidFill>
                  <a:schemeClr val="dk1"/>
                </a:solidFill>
                <a:latin typeface="Arial"/>
                <a:ea typeface="Arial"/>
                <a:cs typeface="Arial"/>
                <a:sym typeface="Arial"/>
              </a:rPr>
              <a:t>    </a:t>
            </a: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fr-FR" sz="1800" b="0" i="0" u="none" strike="noStrike" cap="none">
                <a:solidFill>
                  <a:srgbClr val="FFFFFF"/>
                </a:solidFill>
                <a:latin typeface="Arial"/>
                <a:ea typeface="Arial"/>
                <a:cs typeface="Arial"/>
                <a:sym typeface="Arial"/>
              </a:rPr>
              <a:t>4</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Arial"/>
                <a:ea typeface="Arial"/>
                <a:cs typeface="Arial"/>
                <a:sym typeface="Arial"/>
              </a:rPr>
              <a:t>  </a:t>
            </a:r>
            <a:r>
              <a:rPr lang="fr-FR" sz="67900" b="0" i="0" u="none" strike="noStrike" cap="none">
                <a:solidFill>
                  <a:schemeClr val="dk1"/>
                </a:solidFill>
                <a:latin typeface="Arial"/>
                <a:ea typeface="Arial"/>
                <a:cs typeface="Arial"/>
                <a:sym typeface="Arial"/>
              </a:rPr>
              <a:t>      </a:t>
            </a: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fr-FR" sz="1800" b="0" i="0" u="none" strike="noStrike" cap="none">
                <a:solidFill>
                  <a:srgbClr val="FFFFFF"/>
                </a:solidFill>
                <a:latin typeface="Arial"/>
                <a:ea typeface="Arial"/>
                <a:cs typeface="Arial"/>
                <a:sym typeface="Arial"/>
              </a:rPr>
              <a:t>1</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Arial"/>
                <a:ea typeface="Arial"/>
                <a:cs typeface="Arial"/>
                <a:sym typeface="Arial"/>
              </a:rPr>
              <a:t>  </a:t>
            </a:r>
            <a:r>
              <a:rPr lang="fr-FR" sz="96000" b="0" i="0" u="none" strike="noStrike" cap="none">
                <a:solidFill>
                  <a:schemeClr val="dk1"/>
                </a:solidFill>
                <a:latin typeface="Arial"/>
                <a:ea typeface="Arial"/>
                <a:cs typeface="Arial"/>
                <a:sym typeface="Arial"/>
              </a:rPr>
              <a:t>    </a:t>
            </a:r>
            <a:r>
              <a:rPr lang="fr-FR" sz="1800" b="0" i="0" u="none" strike="noStrike" cap="none">
                <a:solidFill>
                  <a:schemeClr val="dk1"/>
                </a:solidFill>
                <a:latin typeface="Arial"/>
                <a:ea typeface="Arial"/>
                <a:cs typeface="Arial"/>
                <a:sym typeface="Arial"/>
              </a:rPr>
              <a:t>  </a:t>
            </a:r>
            <a:r>
              <a:rPr lang="fr-FR" sz="72000" b="0" i="0" u="none" strike="noStrike" cap="none">
                <a:solidFill>
                  <a:schemeClr val="dk1"/>
                </a:solidFill>
                <a:latin typeface="Arial"/>
                <a:ea typeface="Arial"/>
                <a:cs typeface="Arial"/>
                <a:sym typeface="Arial"/>
              </a:rPr>
              <a:t>      </a:t>
            </a: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fr-FR" sz="1800" b="0" i="0" u="none" strike="noStrike" cap="none">
                <a:solidFill>
                  <a:srgbClr val="FFFFFF"/>
                </a:solidFill>
                <a:latin typeface="Arial"/>
                <a:ea typeface="Arial"/>
                <a:cs typeface="Arial"/>
                <a:sym typeface="Arial"/>
              </a:rPr>
              <a:t>6</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400"/>
              <a:buFont typeface="Calibri"/>
              <a:buNone/>
            </a:pP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82550" algn="l" rtl="0">
              <a:lnSpc>
                <a:spcPct val="100000"/>
              </a:lnSpc>
              <a:spcBef>
                <a:spcPts val="0"/>
              </a:spcBef>
              <a:spcAft>
                <a:spcPts val="0"/>
              </a:spcAft>
              <a:buClr>
                <a:srgbClr val="000000"/>
              </a:buClr>
              <a:buSzPts val="1300"/>
              <a:buFont typeface="Calibri"/>
              <a:buAutoNum type="arabicPeriod"/>
            </a:pPr>
            <a:r>
              <a:rPr lang="fr-FR" sz="1300" b="1" i="0" u="none" strike="noStrike" cap="none">
                <a:solidFill>
                  <a:srgbClr val="000000"/>
                </a:solidFill>
                <a:latin typeface="Calibri"/>
                <a:ea typeface="Calibri"/>
                <a:cs typeface="Calibri"/>
                <a:sym typeface="Calibri"/>
              </a:rPr>
              <a:t>Accorderie du Grand Belleville </a:t>
            </a:r>
            <a:r>
              <a:rPr lang="fr-FR" sz="1300" b="0" i="0" u="none" strike="noStrike" cap="none">
                <a:solidFill>
                  <a:srgbClr val="000000"/>
                </a:solidFill>
                <a:latin typeface="Calibri"/>
                <a:ea typeface="Calibri"/>
                <a:cs typeface="Calibri"/>
                <a:sym typeface="Calibri"/>
              </a:rPr>
              <a:t>- association</a:t>
            </a:r>
            <a:br>
              <a:rPr lang="fr-FR" sz="1300" b="0" i="0" u="none" strike="noStrike" cap="none">
                <a:solidFill>
                  <a:srgbClr val="000000"/>
                </a:solidFill>
                <a:latin typeface="Calibri"/>
                <a:ea typeface="Calibri"/>
                <a:cs typeface="Calibri"/>
                <a:sym typeface="Calibri"/>
              </a:rPr>
            </a:br>
            <a:r>
              <a:rPr lang="fr-FR" sz="1300" b="0" i="0" u="none" strike="noStrike" cap="none">
                <a:solidFill>
                  <a:srgbClr val="000000"/>
                </a:solidFill>
                <a:latin typeface="Calibri"/>
                <a:ea typeface="Calibri"/>
                <a:cs typeface="Calibri"/>
                <a:sym typeface="Calibri"/>
              </a:rPr>
              <a:t>paris XX (Par artiste Stéphane Munoz)</a:t>
            </a:r>
            <a:endParaRPr sz="1300" b="1" i="0" u="none" strike="noStrike" cap="none">
              <a:solidFill>
                <a:srgbClr val="000000"/>
              </a:solidFill>
              <a:latin typeface="Calibri"/>
              <a:ea typeface="Calibri"/>
              <a:cs typeface="Calibri"/>
              <a:sym typeface="Calibri"/>
            </a:endParaRPr>
          </a:p>
          <a:p>
            <a:pPr marL="0" marR="0" lvl="0" indent="-82550" algn="l" rtl="0">
              <a:lnSpc>
                <a:spcPct val="100000"/>
              </a:lnSpc>
              <a:spcBef>
                <a:spcPts val="0"/>
              </a:spcBef>
              <a:spcAft>
                <a:spcPts val="0"/>
              </a:spcAft>
              <a:buClr>
                <a:srgbClr val="000000"/>
              </a:buClr>
              <a:buSzPts val="1300"/>
              <a:buFont typeface="Calibri"/>
              <a:buAutoNum type="arabicPeriod"/>
            </a:pPr>
            <a:r>
              <a:rPr lang="fr-FR" sz="1300" b="1" i="0" u="none" strike="noStrike" cap="none">
                <a:solidFill>
                  <a:srgbClr val="000000"/>
                </a:solidFill>
                <a:latin typeface="Calibri"/>
                <a:ea typeface="Calibri"/>
                <a:cs typeface="Calibri"/>
                <a:sym typeface="Calibri"/>
              </a:rPr>
              <a:t>Ageca </a:t>
            </a:r>
            <a:r>
              <a:rPr lang="fr-FR" sz="1300" b="0" i="0" u="none" strike="noStrike" cap="none">
                <a:solidFill>
                  <a:srgbClr val="000000"/>
                </a:solidFill>
                <a:latin typeface="Calibri"/>
                <a:ea typeface="Calibri"/>
                <a:cs typeface="Calibri"/>
                <a:sym typeface="Calibri"/>
              </a:rPr>
              <a:t>- Association Paris XI (UpCycly)</a:t>
            </a:r>
            <a:endParaRPr sz="1300" b="1" i="0" u="none" strike="noStrike" cap="none">
              <a:solidFill>
                <a:srgbClr val="000000"/>
              </a:solidFill>
              <a:latin typeface="Calibri"/>
              <a:ea typeface="Calibri"/>
              <a:cs typeface="Calibri"/>
              <a:sym typeface="Calibri"/>
            </a:endParaRPr>
          </a:p>
          <a:p>
            <a:pPr marL="0" marR="0" lvl="0" indent="-82550" algn="l" rtl="0">
              <a:lnSpc>
                <a:spcPct val="100000"/>
              </a:lnSpc>
              <a:spcBef>
                <a:spcPts val="0"/>
              </a:spcBef>
              <a:spcAft>
                <a:spcPts val="0"/>
              </a:spcAft>
              <a:buClr>
                <a:srgbClr val="000000"/>
              </a:buClr>
              <a:buSzPts val="1300"/>
              <a:buFont typeface="Calibri"/>
              <a:buAutoNum type="arabicPeriod"/>
            </a:pPr>
            <a:r>
              <a:rPr lang="fr-FR" sz="1300" b="1" i="0" u="none" strike="noStrike" cap="none">
                <a:solidFill>
                  <a:srgbClr val="000000"/>
                </a:solidFill>
                <a:latin typeface="Calibri"/>
                <a:ea typeface="Calibri"/>
                <a:cs typeface="Calibri"/>
                <a:sym typeface="Calibri"/>
              </a:rPr>
              <a:t>Bio c’Bon</a:t>
            </a:r>
            <a:r>
              <a:rPr lang="fr-FR" sz="1300" b="0" i="0" u="none" strike="noStrike" cap="none">
                <a:solidFill>
                  <a:srgbClr val="000000"/>
                </a:solidFill>
                <a:latin typeface="Calibri"/>
                <a:ea typeface="Calibri"/>
                <a:cs typeface="Calibri"/>
                <a:sym typeface="Calibri"/>
              </a:rPr>
              <a:t> - Paris rue Saint Maur Paris XI - (UpCycly)</a:t>
            </a:r>
            <a:endParaRPr sz="1300" b="1" i="0" u="none" strike="noStrike" cap="none">
              <a:solidFill>
                <a:srgbClr val="000000"/>
              </a:solidFill>
              <a:latin typeface="Calibri"/>
              <a:ea typeface="Calibri"/>
              <a:cs typeface="Calibri"/>
              <a:sym typeface="Calibri"/>
            </a:endParaRPr>
          </a:p>
          <a:p>
            <a:pPr marL="0" marR="0" lvl="0" indent="-82550" algn="l" rtl="0">
              <a:lnSpc>
                <a:spcPct val="100000"/>
              </a:lnSpc>
              <a:spcBef>
                <a:spcPts val="0"/>
              </a:spcBef>
              <a:spcAft>
                <a:spcPts val="0"/>
              </a:spcAft>
              <a:buClr>
                <a:srgbClr val="000000"/>
              </a:buClr>
              <a:buSzPts val="1300"/>
              <a:buFont typeface="Calibri"/>
              <a:buAutoNum type="arabicPeriod"/>
            </a:pPr>
            <a:r>
              <a:rPr lang="fr-FR" sz="1300" b="1" i="0" u="none" strike="noStrike" cap="none">
                <a:solidFill>
                  <a:srgbClr val="000000"/>
                </a:solidFill>
                <a:latin typeface="Calibri"/>
                <a:ea typeface="Calibri"/>
                <a:cs typeface="Calibri"/>
                <a:sym typeface="Calibri"/>
              </a:rPr>
              <a:t>Palais de la Femme</a:t>
            </a:r>
            <a:r>
              <a:rPr lang="fr-FR" sz="1300" b="0" i="0" u="none" strike="noStrike" cap="none">
                <a:solidFill>
                  <a:srgbClr val="000000"/>
                </a:solidFill>
                <a:latin typeface="Calibri"/>
                <a:ea typeface="Calibri"/>
                <a:cs typeface="Calibri"/>
                <a:sym typeface="Calibri"/>
              </a:rPr>
              <a:t> - Armée du Salut - Paris XI (Upcycly)</a:t>
            </a:r>
            <a:endParaRPr sz="1300" b="1" i="0" u="none" strike="noStrike" cap="none">
              <a:solidFill>
                <a:srgbClr val="000000"/>
              </a:solidFill>
              <a:latin typeface="Calibri"/>
              <a:ea typeface="Calibri"/>
              <a:cs typeface="Calibri"/>
              <a:sym typeface="Calibri"/>
            </a:endParaRPr>
          </a:p>
          <a:p>
            <a:pPr marL="0" marR="0" lvl="0" indent="-82550" algn="l" rtl="0">
              <a:lnSpc>
                <a:spcPct val="100000"/>
              </a:lnSpc>
              <a:spcBef>
                <a:spcPts val="0"/>
              </a:spcBef>
              <a:spcAft>
                <a:spcPts val="0"/>
              </a:spcAft>
              <a:buClr>
                <a:srgbClr val="000000"/>
              </a:buClr>
              <a:buSzPts val="1300"/>
              <a:buFont typeface="Calibri"/>
              <a:buAutoNum type="arabicPeriod"/>
            </a:pPr>
            <a:r>
              <a:rPr lang="fr-FR" sz="1300" b="1" i="0" u="none" strike="noStrike" cap="none">
                <a:solidFill>
                  <a:srgbClr val="000000"/>
                </a:solidFill>
                <a:latin typeface="Calibri"/>
                <a:ea typeface="Calibri"/>
                <a:cs typeface="Calibri"/>
                <a:sym typeface="Calibri"/>
              </a:rPr>
              <a:t>XIII Avenir</a:t>
            </a:r>
            <a:r>
              <a:rPr lang="fr-FR" sz="1300" b="0" i="0" u="none" strike="noStrike" cap="none">
                <a:solidFill>
                  <a:srgbClr val="000000"/>
                </a:solidFill>
                <a:latin typeface="Calibri"/>
                <a:ea typeface="Calibri"/>
                <a:cs typeface="Calibri"/>
                <a:sym typeface="Calibri"/>
              </a:rPr>
              <a:t> - Entreprise à but d’emploi - Paris XIII - (par leurs salariés)</a:t>
            </a:r>
            <a:endParaRPr sz="1300" b="1" i="0" u="none" strike="noStrike" cap="none">
              <a:solidFill>
                <a:srgbClr val="000000"/>
              </a:solidFill>
              <a:latin typeface="Calibri"/>
              <a:ea typeface="Calibri"/>
              <a:cs typeface="Calibri"/>
              <a:sym typeface="Calibri"/>
            </a:endParaRPr>
          </a:p>
          <a:p>
            <a:pPr marL="0" marR="0" lvl="0" indent="-82550" algn="l" rtl="0">
              <a:lnSpc>
                <a:spcPct val="100000"/>
              </a:lnSpc>
              <a:spcBef>
                <a:spcPts val="0"/>
              </a:spcBef>
              <a:spcAft>
                <a:spcPts val="0"/>
              </a:spcAft>
              <a:buClr>
                <a:srgbClr val="000000"/>
              </a:buClr>
              <a:buSzPts val="1300"/>
              <a:buFont typeface="Calibri"/>
              <a:buAutoNum type="arabicPeriod"/>
            </a:pPr>
            <a:r>
              <a:rPr lang="fr-FR" sz="1300" b="1" i="0" u="none" strike="noStrike" cap="none">
                <a:solidFill>
                  <a:srgbClr val="000000"/>
                </a:solidFill>
                <a:latin typeface="Calibri"/>
                <a:ea typeface="Calibri"/>
                <a:cs typeface="Calibri"/>
                <a:sym typeface="Calibri"/>
              </a:rPr>
              <a:t>400Coop</a:t>
            </a:r>
            <a:r>
              <a:rPr lang="fr-FR" sz="1300" b="0" i="0" u="none" strike="noStrike" cap="none">
                <a:solidFill>
                  <a:srgbClr val="000000"/>
                </a:solidFill>
                <a:latin typeface="Calibri"/>
                <a:ea typeface="Calibri"/>
                <a:cs typeface="Calibri"/>
                <a:sym typeface="Calibri"/>
              </a:rPr>
              <a:t> - supermarché coopératif - Paris XI - (Upcycly)</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fr-FR" sz="1800" b="0" i="0" u="none" strike="noStrike" cap="none">
                <a:solidFill>
                  <a:srgbClr val="FFFFFF"/>
                </a:solidFill>
                <a:latin typeface="Arial"/>
                <a:ea typeface="Arial"/>
                <a:cs typeface="Arial"/>
                <a:sym typeface="Arial"/>
              </a:rPr>
              <a:t>5</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13" name="Google Shape;213;p10"/>
          <p:cNvPicPr preferRelativeResize="0"/>
          <p:nvPr/>
        </p:nvPicPr>
        <p:blipFill rotWithShape="1">
          <a:blip r:embed="rId3">
            <a:alphaModFix/>
          </a:blip>
          <a:srcRect/>
          <a:stretch/>
        </p:blipFill>
        <p:spPr>
          <a:xfrm>
            <a:off x="127000" y="-29900562"/>
            <a:ext cx="11430000" cy="15240000"/>
          </a:xfrm>
          <a:prstGeom prst="rect">
            <a:avLst/>
          </a:prstGeom>
          <a:noFill/>
          <a:ln>
            <a:noFill/>
          </a:ln>
        </p:spPr>
      </p:pic>
      <p:pic>
        <p:nvPicPr>
          <p:cNvPr id="214" name="Google Shape;214;p10"/>
          <p:cNvPicPr preferRelativeResize="0"/>
          <p:nvPr/>
        </p:nvPicPr>
        <p:blipFill rotWithShape="1">
          <a:blip r:embed="rId4">
            <a:alphaModFix/>
          </a:blip>
          <a:srcRect/>
          <a:stretch/>
        </p:blipFill>
        <p:spPr>
          <a:xfrm>
            <a:off x="13804900" y="-29900562"/>
            <a:ext cx="11430000" cy="15240000"/>
          </a:xfrm>
          <a:prstGeom prst="rect">
            <a:avLst/>
          </a:prstGeom>
          <a:noFill/>
          <a:ln>
            <a:noFill/>
          </a:ln>
        </p:spPr>
      </p:pic>
      <p:pic>
        <p:nvPicPr>
          <p:cNvPr id="215" name="Google Shape;215;p10"/>
          <p:cNvPicPr preferRelativeResize="0"/>
          <p:nvPr/>
        </p:nvPicPr>
        <p:blipFill rotWithShape="1">
          <a:blip r:embed="rId5">
            <a:alphaModFix/>
          </a:blip>
          <a:srcRect/>
          <a:stretch/>
        </p:blipFill>
        <p:spPr>
          <a:xfrm>
            <a:off x="5556250" y="18592800"/>
            <a:ext cx="6000750" cy="8001000"/>
          </a:xfrm>
          <a:prstGeom prst="rect">
            <a:avLst/>
          </a:prstGeom>
          <a:noFill/>
          <a:ln>
            <a:noFill/>
          </a:ln>
        </p:spPr>
      </p:pic>
      <p:pic>
        <p:nvPicPr>
          <p:cNvPr id="216" name="Google Shape;216;p10"/>
          <p:cNvPicPr preferRelativeResize="0"/>
          <p:nvPr/>
        </p:nvPicPr>
        <p:blipFill rotWithShape="1">
          <a:blip r:embed="rId6">
            <a:alphaModFix/>
          </a:blip>
          <a:srcRect/>
          <a:stretch/>
        </p:blipFill>
        <p:spPr>
          <a:xfrm>
            <a:off x="13804900" y="11353800"/>
            <a:ext cx="15240000" cy="11430000"/>
          </a:xfrm>
          <a:prstGeom prst="rect">
            <a:avLst/>
          </a:prstGeom>
          <a:noFill/>
          <a:ln>
            <a:noFill/>
          </a:ln>
        </p:spPr>
      </p:pic>
      <p:sp>
        <p:nvSpPr>
          <p:cNvPr id="217" name="Google Shape;217;p10"/>
          <p:cNvSpPr txBox="1"/>
          <p:nvPr/>
        </p:nvSpPr>
        <p:spPr>
          <a:xfrm>
            <a:off x="311400" y="6766275"/>
            <a:ext cx="6235200" cy="25860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a:t>
            </a:r>
            <a:r>
              <a:rPr lang="fr-FR" sz="1800" b="1" i="0" u="none" strike="noStrike">
                <a:solidFill>
                  <a:srgbClr val="000000"/>
                </a:solidFill>
                <a:latin typeface="Calibri"/>
                <a:ea typeface="Calibri"/>
                <a:cs typeface="Calibri"/>
                <a:sym typeface="Calibri"/>
              </a:rPr>
              <a:t>Collecte le </a:t>
            </a:r>
            <a:r>
              <a:rPr lang="fr-FR" sz="1800" b="1">
                <a:latin typeface="Calibri"/>
                <a:ea typeface="Calibri"/>
                <a:cs typeface="Calibri"/>
                <a:sym typeface="Calibri"/>
              </a:rPr>
              <a:t>1er </a:t>
            </a:r>
            <a:r>
              <a:rPr lang="fr-FR" sz="1800" b="1" i="0" u="none" strike="noStrike">
                <a:solidFill>
                  <a:srgbClr val="000000"/>
                </a:solidFill>
                <a:latin typeface="Calibri"/>
                <a:ea typeface="Calibri"/>
                <a:cs typeface="Calibri"/>
                <a:sym typeface="Calibri"/>
              </a:rPr>
              <a:t>week-end de mars 2021 à Franprix à Paris : pour 2000 euros de produits</a:t>
            </a:r>
            <a:endParaRPr sz="1800" b="1" i="0" u="none" strike="noStrike">
              <a:solidFill>
                <a:srgbClr val="000000"/>
              </a:solidFill>
              <a:latin typeface="Calibri"/>
              <a:ea typeface="Calibri"/>
              <a:cs typeface="Calibri"/>
              <a:sym typeface="Calibri"/>
            </a:endParaRPr>
          </a:p>
          <a:p>
            <a:pPr marL="457200" marR="0" lvl="0" indent="0" algn="l" rtl="0">
              <a:spcBef>
                <a:spcPts val="0"/>
              </a:spcBef>
              <a:spcAft>
                <a:spcPts val="0"/>
              </a:spcAft>
              <a:buNone/>
            </a:pPr>
            <a:endParaRPr sz="1800" b="1">
              <a:latin typeface="Calibri"/>
              <a:ea typeface="Calibri"/>
              <a:cs typeface="Calibri"/>
              <a:sym typeface="Calibri"/>
            </a:endParaRPr>
          </a:p>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a:t>
            </a:r>
            <a:r>
              <a:rPr lang="fr-FR" sz="1800" b="1" i="0" u="none" strike="noStrike">
                <a:solidFill>
                  <a:srgbClr val="000000"/>
                </a:solidFill>
                <a:latin typeface="Calibri"/>
                <a:ea typeface="Calibri"/>
                <a:cs typeface="Calibri"/>
                <a:sym typeface="Calibri"/>
              </a:rPr>
              <a:t>Distribution de 100 paniers solidaires le 3 février 2021 </a:t>
            </a:r>
            <a:r>
              <a:rPr lang="fr-FR" sz="1800" b="1">
                <a:latin typeface="Calibri"/>
                <a:ea typeface="Calibri"/>
                <a:cs typeface="Calibri"/>
                <a:sym typeface="Calibri"/>
              </a:rPr>
              <a:t>à la Cité Internationale Universitaire de Paris</a:t>
            </a:r>
            <a:endParaRPr sz="1800" b="1">
              <a:latin typeface="Calibri"/>
              <a:ea typeface="Calibri"/>
              <a:cs typeface="Calibri"/>
              <a:sym typeface="Calibri"/>
            </a:endParaRPr>
          </a:p>
          <a:p>
            <a:pPr marL="457200" marR="0" lvl="0" indent="0" algn="l" rtl="0">
              <a:spcBef>
                <a:spcPts val="0"/>
              </a:spcBef>
              <a:spcAft>
                <a:spcPts val="0"/>
              </a:spcAft>
              <a:buNone/>
            </a:pPr>
            <a:endParaRPr sz="1800" b="1">
              <a:latin typeface="Calibri"/>
              <a:ea typeface="Calibri"/>
              <a:cs typeface="Calibri"/>
              <a:sym typeface="Calibri"/>
            </a:endParaRPr>
          </a:p>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a:t>
            </a:r>
            <a:r>
              <a:rPr lang="fr-FR" sz="1800" b="1" i="0" u="none" strike="noStrike">
                <a:solidFill>
                  <a:srgbClr val="000000"/>
                </a:solidFill>
                <a:latin typeface="Calibri"/>
                <a:ea typeface="Calibri"/>
                <a:cs typeface="Calibri"/>
                <a:sym typeface="Calibri"/>
              </a:rPr>
              <a:t>Distribution de </a:t>
            </a:r>
            <a:r>
              <a:rPr lang="fr-FR" sz="1800" b="1">
                <a:latin typeface="Calibri"/>
                <a:ea typeface="Calibri"/>
                <a:cs typeface="Calibri"/>
                <a:sym typeface="Calibri"/>
              </a:rPr>
              <a:t>3 </a:t>
            </a:r>
            <a:r>
              <a:rPr lang="fr-FR" sz="1800" b="1" i="0" u="none" strike="noStrike">
                <a:solidFill>
                  <a:srgbClr val="000000"/>
                </a:solidFill>
                <a:latin typeface="Calibri"/>
                <a:ea typeface="Calibri"/>
                <a:cs typeface="Calibri"/>
                <a:sym typeface="Calibri"/>
              </a:rPr>
              <a:t>tonnes de gambas bio </a:t>
            </a:r>
            <a:r>
              <a:rPr lang="fr-FR" sz="1800" b="1">
                <a:latin typeface="Calibri"/>
                <a:ea typeface="Calibri"/>
                <a:cs typeface="Calibri"/>
                <a:sym typeface="Calibri"/>
              </a:rPr>
              <a:t>et </a:t>
            </a:r>
            <a:r>
              <a:rPr lang="fr-FR" sz="1800" b="1" i="0" u="none" strike="noStrike">
                <a:solidFill>
                  <a:srgbClr val="000000"/>
                </a:solidFill>
                <a:latin typeface="Calibri"/>
                <a:ea typeface="Calibri"/>
                <a:cs typeface="Calibri"/>
                <a:sym typeface="Calibri"/>
              </a:rPr>
              <a:t>préparation pour recettes indiennes offer</a:t>
            </a:r>
            <a:r>
              <a:rPr lang="fr-FR" sz="1800" b="1">
                <a:solidFill>
                  <a:srgbClr val="000000"/>
                </a:solidFill>
                <a:latin typeface="Calibri"/>
                <a:ea typeface="Calibri"/>
                <a:cs typeface="Calibri"/>
                <a:sym typeface="Calibri"/>
              </a:rPr>
              <a:t>ts par Beendhi et de produits </a:t>
            </a:r>
            <a:r>
              <a:rPr lang="fr-FR" sz="1800" b="1">
                <a:latin typeface="Calibri"/>
                <a:ea typeface="Calibri"/>
                <a:cs typeface="Calibri"/>
                <a:sym typeface="Calibri"/>
              </a:rPr>
              <a:t>d'hygiène le 23 février 2021 à Saint Denis</a:t>
            </a:r>
            <a:endParaRPr sz="1800" b="1">
              <a:latin typeface="Calibri"/>
              <a:ea typeface="Calibri"/>
              <a:cs typeface="Calibri"/>
              <a:sym typeface="Calibri"/>
            </a:endParaRPr>
          </a:p>
        </p:txBody>
      </p:sp>
      <p:pic>
        <p:nvPicPr>
          <p:cNvPr id="218" name="Google Shape;218;p10"/>
          <p:cNvPicPr preferRelativeResize="0"/>
          <p:nvPr/>
        </p:nvPicPr>
        <p:blipFill rotWithShape="1">
          <a:blip r:embed="rId7">
            <a:alphaModFix/>
          </a:blip>
          <a:srcRect/>
          <a:stretch/>
        </p:blipFill>
        <p:spPr>
          <a:xfrm>
            <a:off x="2422520" y="2332546"/>
            <a:ext cx="2012960" cy="2011845"/>
          </a:xfrm>
          <a:prstGeom prst="rect">
            <a:avLst/>
          </a:prstGeom>
          <a:noFill/>
          <a:ln>
            <a:noFill/>
          </a:ln>
        </p:spPr>
      </p:pic>
      <p:pic>
        <p:nvPicPr>
          <p:cNvPr id="219" name="Google Shape;219;p10"/>
          <p:cNvPicPr preferRelativeResize="0"/>
          <p:nvPr/>
        </p:nvPicPr>
        <p:blipFill rotWithShape="1">
          <a:blip r:embed="rId8">
            <a:alphaModFix/>
          </a:blip>
          <a:srcRect/>
          <a:stretch/>
        </p:blipFill>
        <p:spPr>
          <a:xfrm>
            <a:off x="2315227" y="4550589"/>
            <a:ext cx="2339100" cy="1754325"/>
          </a:xfrm>
          <a:prstGeom prst="rect">
            <a:avLst/>
          </a:prstGeom>
          <a:noFill/>
          <a:ln>
            <a:noFill/>
          </a:ln>
        </p:spPr>
      </p:pic>
      <p:sp>
        <p:nvSpPr>
          <p:cNvPr id="220" name="Google Shape;220;p10"/>
          <p:cNvSpPr/>
          <p:nvPr/>
        </p:nvSpPr>
        <p:spPr>
          <a:xfrm>
            <a:off x="3708625" y="4344392"/>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2</a:t>
            </a:r>
            <a:endParaRPr/>
          </a:p>
        </p:txBody>
      </p:sp>
      <p:pic>
        <p:nvPicPr>
          <p:cNvPr id="221" name="Google Shape;221;p10"/>
          <p:cNvPicPr preferRelativeResize="0"/>
          <p:nvPr/>
        </p:nvPicPr>
        <p:blipFill>
          <a:blip r:embed="rId9">
            <a:alphaModFix/>
          </a:blip>
          <a:stretch>
            <a:fillRect/>
          </a:stretch>
        </p:blipFill>
        <p:spPr>
          <a:xfrm>
            <a:off x="4435475" y="3470412"/>
            <a:ext cx="2012951" cy="1509713"/>
          </a:xfrm>
          <a:prstGeom prst="rect">
            <a:avLst/>
          </a:prstGeom>
          <a:noFill/>
          <a:ln>
            <a:noFill/>
          </a:ln>
        </p:spPr>
      </p:pic>
      <p:pic>
        <p:nvPicPr>
          <p:cNvPr id="222" name="Google Shape;222;p10"/>
          <p:cNvPicPr preferRelativeResize="0"/>
          <p:nvPr/>
        </p:nvPicPr>
        <p:blipFill rotWithShape="1">
          <a:blip r:embed="rId10">
            <a:alphaModFix/>
          </a:blip>
          <a:srcRect l="4174" t="10112" r="12506" b="15254"/>
          <a:stretch/>
        </p:blipFill>
        <p:spPr>
          <a:xfrm>
            <a:off x="257175" y="3314703"/>
            <a:ext cx="2012949" cy="2404084"/>
          </a:xfrm>
          <a:prstGeom prst="rect">
            <a:avLst/>
          </a:prstGeom>
          <a:noFill/>
          <a:ln>
            <a:noFill/>
          </a:ln>
        </p:spPr>
      </p:pic>
      <p:sp>
        <p:nvSpPr>
          <p:cNvPr id="223" name="Google Shape;223;p10"/>
          <p:cNvSpPr/>
          <p:nvPr/>
        </p:nvSpPr>
        <p:spPr>
          <a:xfrm>
            <a:off x="1041350" y="5479867"/>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1</a:t>
            </a:r>
            <a:endParaRPr/>
          </a:p>
        </p:txBody>
      </p:sp>
      <p:sp>
        <p:nvSpPr>
          <p:cNvPr id="224" name="Google Shape;224;p10"/>
          <p:cNvSpPr/>
          <p:nvPr/>
        </p:nvSpPr>
        <p:spPr>
          <a:xfrm>
            <a:off x="6060113" y="4789005"/>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ctrTitle"/>
          </p:nvPr>
        </p:nvSpPr>
        <p:spPr>
          <a:xfrm>
            <a:off x="-1" y="0"/>
            <a:ext cx="6858000" cy="9906000"/>
          </a:xfrm>
          <a:prstGeom prst="rect">
            <a:avLst/>
          </a:prstGeom>
          <a:solidFill>
            <a:srgbClr val="EEE57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600"/>
              <a:buFont typeface="Libre Franklin"/>
              <a:buNone/>
            </a:pPr>
            <a:br>
              <a:rPr lang="fr-FR" sz="6600" b="1">
                <a:latin typeface="Libre Franklin"/>
                <a:ea typeface="Libre Franklin"/>
                <a:cs typeface="Libre Franklin"/>
                <a:sym typeface="Libre Franklin"/>
              </a:rPr>
            </a:br>
            <a:br>
              <a:rPr lang="fr-FR" sz="6600" b="1">
                <a:latin typeface="Libre Franklin"/>
                <a:ea typeface="Libre Franklin"/>
                <a:cs typeface="Libre Franklin"/>
                <a:sym typeface="Libre Franklin"/>
              </a:rPr>
            </a:br>
            <a:br>
              <a:rPr lang="fr-FR" sz="6600" b="1">
                <a:latin typeface="Libre Franklin"/>
                <a:ea typeface="Libre Franklin"/>
                <a:cs typeface="Libre Franklin"/>
                <a:sym typeface="Libre Franklin"/>
              </a:rPr>
            </a:br>
            <a:br>
              <a:rPr lang="fr-FR" sz="6600" b="1">
                <a:latin typeface="Libre Franklin"/>
                <a:ea typeface="Libre Franklin"/>
                <a:cs typeface="Libre Franklin"/>
                <a:sym typeface="Libre Franklin"/>
              </a:rPr>
            </a:br>
            <a:endParaRPr>
              <a:latin typeface="Libre Franklin"/>
              <a:ea typeface="Libre Franklin"/>
              <a:cs typeface="Libre Franklin"/>
              <a:sym typeface="Libre Franklin"/>
            </a:endParaRPr>
          </a:p>
        </p:txBody>
      </p:sp>
      <p:sp>
        <p:nvSpPr>
          <p:cNvPr id="99" name="Google Shape;99;p2"/>
          <p:cNvSpPr/>
          <p:nvPr/>
        </p:nvSpPr>
        <p:spPr>
          <a:xfrm>
            <a:off x="177800" y="317500"/>
            <a:ext cx="6473931" cy="7123907"/>
          </a:xfrm>
          <a:custGeom>
            <a:avLst/>
            <a:gdLst/>
            <a:ahLst/>
            <a:cxnLst/>
            <a:rect l="l" t="t" r="r" b="b"/>
            <a:pathLst>
              <a:path w="3500917" h="3941762" extrusionOk="0">
                <a:moveTo>
                  <a:pt x="3017046" y="1970881"/>
                </a:moveTo>
                <a:cubicBezTo>
                  <a:pt x="3409130" y="1589228"/>
                  <a:pt x="3591163" y="1217292"/>
                  <a:pt x="3457320" y="985441"/>
                </a:cubicBezTo>
                <a:cubicBezTo>
                  <a:pt x="3323477" y="753589"/>
                  <a:pt x="2910310" y="725264"/>
                  <a:pt x="2383756" y="874005"/>
                </a:cubicBezTo>
                <a:cubicBezTo>
                  <a:pt x="2249281" y="343605"/>
                  <a:pt x="2018188" y="0"/>
                  <a:pt x="1750466" y="0"/>
                </a:cubicBezTo>
                <a:cubicBezTo>
                  <a:pt x="1482745" y="0"/>
                  <a:pt x="1251646" y="343605"/>
                  <a:pt x="1117176" y="874005"/>
                </a:cubicBezTo>
                <a:cubicBezTo>
                  <a:pt x="590597" y="725264"/>
                  <a:pt x="177491" y="753579"/>
                  <a:pt x="43612" y="985441"/>
                </a:cubicBezTo>
                <a:cubicBezTo>
                  <a:pt x="-90266" y="1217302"/>
                  <a:pt x="91803" y="1589228"/>
                  <a:pt x="483887" y="1970881"/>
                </a:cubicBezTo>
                <a:cubicBezTo>
                  <a:pt x="91803" y="2352535"/>
                  <a:pt x="-90231" y="2724471"/>
                  <a:pt x="43612" y="2956322"/>
                </a:cubicBezTo>
                <a:cubicBezTo>
                  <a:pt x="122953" y="3093738"/>
                  <a:pt x="300287" y="3159697"/>
                  <a:pt x="541270" y="3159697"/>
                </a:cubicBezTo>
                <a:cubicBezTo>
                  <a:pt x="736488" y="3154941"/>
                  <a:pt x="930175" y="3123933"/>
                  <a:pt x="1117116" y="3067500"/>
                </a:cubicBezTo>
                <a:cubicBezTo>
                  <a:pt x="1251575" y="3598031"/>
                  <a:pt x="1482699" y="3941763"/>
                  <a:pt x="1750466" y="3941763"/>
                </a:cubicBezTo>
                <a:cubicBezTo>
                  <a:pt x="2018233" y="3941763"/>
                  <a:pt x="2249357" y="3598031"/>
                  <a:pt x="2383816" y="3067500"/>
                </a:cubicBezTo>
                <a:cubicBezTo>
                  <a:pt x="2570757" y="3123933"/>
                  <a:pt x="2764444" y="3154946"/>
                  <a:pt x="2959662" y="3159697"/>
                </a:cubicBezTo>
                <a:cubicBezTo>
                  <a:pt x="3200570" y="3159697"/>
                  <a:pt x="3377989" y="3093718"/>
                  <a:pt x="3457320" y="2956322"/>
                </a:cubicBezTo>
                <a:cubicBezTo>
                  <a:pt x="3591163" y="2724471"/>
                  <a:pt x="3409130" y="2352535"/>
                  <a:pt x="3017046" y="1970881"/>
                </a:cubicBezTo>
                <a:close/>
                <a:moveTo>
                  <a:pt x="2968102" y="881110"/>
                </a:moveTo>
                <a:cubicBezTo>
                  <a:pt x="3165604" y="881110"/>
                  <a:pt x="3309145" y="930933"/>
                  <a:pt x="3369773" y="1035976"/>
                </a:cubicBezTo>
                <a:cubicBezTo>
                  <a:pt x="3478777" y="1224731"/>
                  <a:pt x="3299245" y="1555986"/>
                  <a:pt x="2942596" y="1900753"/>
                </a:cubicBezTo>
                <a:cubicBezTo>
                  <a:pt x="2800360" y="1771524"/>
                  <a:pt x="2649532" y="1652084"/>
                  <a:pt x="2491154" y="1543241"/>
                </a:cubicBezTo>
                <a:cubicBezTo>
                  <a:pt x="2476084" y="1351721"/>
                  <a:pt x="2448072" y="1161440"/>
                  <a:pt x="2407310" y="973706"/>
                </a:cubicBezTo>
                <a:cubicBezTo>
                  <a:pt x="2589213" y="917713"/>
                  <a:pt x="2777851" y="886563"/>
                  <a:pt x="2968102" y="881110"/>
                </a:cubicBezTo>
                <a:close/>
                <a:moveTo>
                  <a:pt x="2078946" y="2539824"/>
                </a:moveTo>
                <a:cubicBezTo>
                  <a:pt x="1969199" y="2603191"/>
                  <a:pt x="1859228" y="2661251"/>
                  <a:pt x="1750466" y="2713752"/>
                </a:cubicBezTo>
                <a:cubicBezTo>
                  <a:pt x="1641704" y="2661266"/>
                  <a:pt x="1531734" y="2603206"/>
                  <a:pt x="1421986" y="2539839"/>
                </a:cubicBezTo>
                <a:cubicBezTo>
                  <a:pt x="1312238" y="2476473"/>
                  <a:pt x="1206978" y="2410267"/>
                  <a:pt x="1107150" y="2342327"/>
                </a:cubicBezTo>
                <a:cubicBezTo>
                  <a:pt x="1098211" y="2221871"/>
                  <a:pt x="1093506" y="2097604"/>
                  <a:pt x="1093506" y="1970881"/>
                </a:cubicBezTo>
                <a:cubicBezTo>
                  <a:pt x="1093506" y="1844159"/>
                  <a:pt x="1098211" y="1719892"/>
                  <a:pt x="1107150" y="1599446"/>
                </a:cubicBezTo>
                <a:cubicBezTo>
                  <a:pt x="1206993" y="1531506"/>
                  <a:pt x="1312258" y="1465300"/>
                  <a:pt x="1421986" y="1401933"/>
                </a:cubicBezTo>
                <a:cubicBezTo>
                  <a:pt x="1531713" y="1338567"/>
                  <a:pt x="1641734" y="1280542"/>
                  <a:pt x="1750527" y="1228046"/>
                </a:cubicBezTo>
                <a:cubicBezTo>
                  <a:pt x="1859274" y="1280532"/>
                  <a:pt x="1969219" y="1338577"/>
                  <a:pt x="2078946" y="1401933"/>
                </a:cubicBezTo>
                <a:cubicBezTo>
                  <a:pt x="2188674" y="1465290"/>
                  <a:pt x="2293954" y="1531506"/>
                  <a:pt x="2393782" y="1599461"/>
                </a:cubicBezTo>
                <a:cubicBezTo>
                  <a:pt x="2402712" y="1719887"/>
                  <a:pt x="2407427" y="1844154"/>
                  <a:pt x="2407427" y="1970897"/>
                </a:cubicBezTo>
                <a:cubicBezTo>
                  <a:pt x="2407427" y="2097639"/>
                  <a:pt x="2402727" y="2221886"/>
                  <a:pt x="2393782" y="2342332"/>
                </a:cubicBezTo>
                <a:cubicBezTo>
                  <a:pt x="2293954" y="2410252"/>
                  <a:pt x="2188694" y="2476458"/>
                  <a:pt x="2078946" y="2539824"/>
                </a:cubicBezTo>
                <a:close/>
                <a:moveTo>
                  <a:pt x="2382220" y="2471955"/>
                </a:moveTo>
                <a:cubicBezTo>
                  <a:pt x="2366690" y="2628782"/>
                  <a:pt x="2342317" y="2784603"/>
                  <a:pt x="2309226" y="2938680"/>
                </a:cubicBezTo>
                <a:cubicBezTo>
                  <a:pt x="2159126" y="2890267"/>
                  <a:pt x="2011886" y="2833405"/>
                  <a:pt x="1868204" y="2768376"/>
                </a:cubicBezTo>
                <a:cubicBezTo>
                  <a:pt x="1954655" y="2724698"/>
                  <a:pt x="2041838" y="2677948"/>
                  <a:pt x="2129472" y="2627352"/>
                </a:cubicBezTo>
                <a:cubicBezTo>
                  <a:pt x="2216984" y="2576846"/>
                  <a:pt x="2301237" y="2525048"/>
                  <a:pt x="2382220" y="2471955"/>
                </a:cubicBezTo>
                <a:close/>
                <a:moveTo>
                  <a:pt x="1632719" y="2768381"/>
                </a:moveTo>
                <a:cubicBezTo>
                  <a:pt x="1489041" y="2833410"/>
                  <a:pt x="1341801" y="2890267"/>
                  <a:pt x="1191711" y="2938685"/>
                </a:cubicBezTo>
                <a:cubicBezTo>
                  <a:pt x="1158615" y="2784608"/>
                  <a:pt x="1134242" y="2628787"/>
                  <a:pt x="1118713" y="2471960"/>
                </a:cubicBezTo>
                <a:cubicBezTo>
                  <a:pt x="1199645" y="2524901"/>
                  <a:pt x="1283888" y="2576705"/>
                  <a:pt x="1371451" y="2627377"/>
                </a:cubicBezTo>
                <a:cubicBezTo>
                  <a:pt x="1459094" y="2677968"/>
                  <a:pt x="1546303" y="2724718"/>
                  <a:pt x="1632719" y="2768381"/>
                </a:cubicBezTo>
                <a:close/>
                <a:moveTo>
                  <a:pt x="1000662" y="2267458"/>
                </a:moveTo>
                <a:cubicBezTo>
                  <a:pt x="872610" y="2175595"/>
                  <a:pt x="749850" y="2076581"/>
                  <a:pt x="632961" y="1970881"/>
                </a:cubicBezTo>
                <a:cubicBezTo>
                  <a:pt x="749850" y="1865182"/>
                  <a:pt x="872610" y="1766167"/>
                  <a:pt x="1000662" y="1674304"/>
                </a:cubicBezTo>
                <a:cubicBezTo>
                  <a:pt x="995280" y="1770862"/>
                  <a:pt x="992541" y="1869725"/>
                  <a:pt x="992435" y="1970881"/>
                </a:cubicBezTo>
                <a:cubicBezTo>
                  <a:pt x="992435" y="2071927"/>
                  <a:pt x="995179" y="2170784"/>
                  <a:pt x="1000662" y="2267458"/>
                </a:cubicBezTo>
                <a:close/>
                <a:moveTo>
                  <a:pt x="1118713" y="1469808"/>
                </a:moveTo>
                <a:cubicBezTo>
                  <a:pt x="1134242" y="1312981"/>
                  <a:pt x="1158615" y="1157160"/>
                  <a:pt x="1191706" y="1003083"/>
                </a:cubicBezTo>
                <a:cubicBezTo>
                  <a:pt x="1341695" y="1051460"/>
                  <a:pt x="1488829" y="1108267"/>
                  <a:pt x="1632415" y="1173235"/>
                </a:cubicBezTo>
                <a:cubicBezTo>
                  <a:pt x="1546101" y="1216847"/>
                  <a:pt x="1459114" y="1263901"/>
                  <a:pt x="1371451" y="1314391"/>
                </a:cubicBezTo>
                <a:cubicBezTo>
                  <a:pt x="1283943" y="1364911"/>
                  <a:pt x="1199696" y="1416715"/>
                  <a:pt x="1118713" y="1469808"/>
                </a:cubicBezTo>
                <a:close/>
                <a:moveTo>
                  <a:pt x="1868482" y="1173220"/>
                </a:moveTo>
                <a:cubicBezTo>
                  <a:pt x="2012093" y="1108333"/>
                  <a:pt x="2159262" y="1051627"/>
                  <a:pt x="2309287" y="1003381"/>
                </a:cubicBezTo>
                <a:cubicBezTo>
                  <a:pt x="2342352" y="1157367"/>
                  <a:pt x="2366700" y="1313092"/>
                  <a:pt x="2382220" y="1469823"/>
                </a:cubicBezTo>
                <a:cubicBezTo>
                  <a:pt x="2301287" y="1416872"/>
                  <a:pt x="2217045" y="1365063"/>
                  <a:pt x="2129482" y="1314391"/>
                </a:cubicBezTo>
                <a:cubicBezTo>
                  <a:pt x="2041965" y="1263881"/>
                  <a:pt x="1954963" y="1216822"/>
                  <a:pt x="1868482" y="1173220"/>
                </a:cubicBezTo>
                <a:close/>
                <a:moveTo>
                  <a:pt x="2500270" y="1674304"/>
                </a:moveTo>
                <a:cubicBezTo>
                  <a:pt x="2628322" y="1766167"/>
                  <a:pt x="2751083" y="1865182"/>
                  <a:pt x="2867971" y="1970881"/>
                </a:cubicBezTo>
                <a:cubicBezTo>
                  <a:pt x="2751083" y="2076581"/>
                  <a:pt x="2628322" y="2175595"/>
                  <a:pt x="2500270" y="2267458"/>
                </a:cubicBezTo>
                <a:cubicBezTo>
                  <a:pt x="2505652" y="2170901"/>
                  <a:pt x="2508396" y="2072043"/>
                  <a:pt x="2508497" y="1970881"/>
                </a:cubicBezTo>
                <a:cubicBezTo>
                  <a:pt x="2508497" y="1869836"/>
                  <a:pt x="2505753" y="1770978"/>
                  <a:pt x="2500270" y="1674304"/>
                </a:cubicBezTo>
                <a:close/>
                <a:moveTo>
                  <a:pt x="1750466" y="101071"/>
                </a:moveTo>
                <a:cubicBezTo>
                  <a:pt x="1968430" y="101071"/>
                  <a:pt x="2165544" y="422148"/>
                  <a:pt x="2285788" y="903422"/>
                </a:cubicBezTo>
                <a:cubicBezTo>
                  <a:pt x="2102764" y="961992"/>
                  <a:pt x="1923914" y="1032893"/>
                  <a:pt x="1750466" y="1115630"/>
                </a:cubicBezTo>
                <a:cubicBezTo>
                  <a:pt x="1577018" y="1032898"/>
                  <a:pt x="1398169" y="961997"/>
                  <a:pt x="1215145" y="903422"/>
                </a:cubicBezTo>
                <a:cubicBezTo>
                  <a:pt x="1335388" y="422148"/>
                  <a:pt x="1532502" y="101071"/>
                  <a:pt x="1750466" y="101071"/>
                </a:cubicBezTo>
                <a:close/>
                <a:moveTo>
                  <a:pt x="131160" y="1035976"/>
                </a:moveTo>
                <a:cubicBezTo>
                  <a:pt x="240144" y="847231"/>
                  <a:pt x="616765" y="837053"/>
                  <a:pt x="1093677" y="973545"/>
                </a:cubicBezTo>
                <a:cubicBezTo>
                  <a:pt x="1052890" y="1161334"/>
                  <a:pt x="1024863" y="1351666"/>
                  <a:pt x="1009789" y="1543241"/>
                </a:cubicBezTo>
                <a:cubicBezTo>
                  <a:pt x="851406" y="1652084"/>
                  <a:pt x="700573" y="1771524"/>
                  <a:pt x="558336" y="1900753"/>
                </a:cubicBezTo>
                <a:cubicBezTo>
                  <a:pt x="201687" y="1555986"/>
                  <a:pt x="22180" y="1224731"/>
                  <a:pt x="131160" y="1035976"/>
                </a:cubicBezTo>
                <a:close/>
                <a:moveTo>
                  <a:pt x="131160" y="2905787"/>
                </a:moveTo>
                <a:cubicBezTo>
                  <a:pt x="22180" y="2717032"/>
                  <a:pt x="201687" y="2385777"/>
                  <a:pt x="558356" y="2041009"/>
                </a:cubicBezTo>
                <a:cubicBezTo>
                  <a:pt x="700593" y="2170239"/>
                  <a:pt x="851421" y="2289679"/>
                  <a:pt x="1009799" y="2398522"/>
                </a:cubicBezTo>
                <a:cubicBezTo>
                  <a:pt x="1024873" y="2590097"/>
                  <a:pt x="1052900" y="2780429"/>
                  <a:pt x="1093688" y="2968218"/>
                </a:cubicBezTo>
                <a:cubicBezTo>
                  <a:pt x="616750" y="3104719"/>
                  <a:pt x="240129" y="3094556"/>
                  <a:pt x="131160" y="2905787"/>
                </a:cubicBezTo>
                <a:close/>
                <a:moveTo>
                  <a:pt x="1750466" y="3840692"/>
                </a:moveTo>
                <a:cubicBezTo>
                  <a:pt x="1532477" y="3840692"/>
                  <a:pt x="1335348" y="3519539"/>
                  <a:pt x="1215109" y="3038190"/>
                </a:cubicBezTo>
                <a:cubicBezTo>
                  <a:pt x="1398148" y="2979604"/>
                  <a:pt x="1577008" y="2908693"/>
                  <a:pt x="1750466" y="2825941"/>
                </a:cubicBezTo>
                <a:cubicBezTo>
                  <a:pt x="1923924" y="2908693"/>
                  <a:pt x="2102789" y="2979604"/>
                  <a:pt x="2285828" y="3038190"/>
                </a:cubicBezTo>
                <a:cubicBezTo>
                  <a:pt x="2165584" y="3519539"/>
                  <a:pt x="1968451" y="3840692"/>
                  <a:pt x="1750466" y="3840692"/>
                </a:cubicBezTo>
                <a:close/>
                <a:moveTo>
                  <a:pt x="3369773" y="2905787"/>
                </a:moveTo>
                <a:cubicBezTo>
                  <a:pt x="3260788" y="3094531"/>
                  <a:pt x="2884168" y="3104709"/>
                  <a:pt x="2407255" y="2968218"/>
                </a:cubicBezTo>
                <a:cubicBezTo>
                  <a:pt x="2448042" y="2780429"/>
                  <a:pt x="2476069" y="2590097"/>
                  <a:pt x="2491144" y="2398522"/>
                </a:cubicBezTo>
                <a:cubicBezTo>
                  <a:pt x="2649527" y="2289679"/>
                  <a:pt x="2800360" y="2170239"/>
                  <a:pt x="2942596" y="2041009"/>
                </a:cubicBezTo>
                <a:cubicBezTo>
                  <a:pt x="3299245" y="2385777"/>
                  <a:pt x="3478777" y="2717032"/>
                  <a:pt x="3369773" y="2905787"/>
                </a:cubicBezTo>
                <a:close/>
              </a:path>
            </a:pathLst>
          </a:custGeom>
          <a:solidFill>
            <a:srgbClr val="2AAC6F">
              <a:alpha val="73725"/>
            </a:srgbClr>
          </a:solidFill>
          <a:ln w="50500" cap="flat" cmpd="sng">
            <a:solidFill>
              <a:srgbClr val="2AAC6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2"/>
          <p:cNvSpPr/>
          <p:nvPr/>
        </p:nvSpPr>
        <p:spPr>
          <a:xfrm>
            <a:off x="2729968" y="800100"/>
            <a:ext cx="1369594" cy="1308100"/>
          </a:xfrm>
          <a:prstGeom prst="ellipse">
            <a:avLst/>
          </a:prstGeom>
          <a:solidFill>
            <a:srgbClr val="2AAC6F"/>
          </a:solidFill>
          <a:ln w="12700" cap="flat" cmpd="sng">
            <a:solidFill>
              <a:srgbClr val="2AAC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b="1">
                <a:solidFill>
                  <a:schemeClr val="lt1"/>
                </a:solidFill>
                <a:latin typeface="Calibri"/>
                <a:ea typeface="Calibri"/>
                <a:cs typeface="Calibri"/>
                <a:sym typeface="Calibri"/>
              </a:rPr>
              <a:t>AIDER</a:t>
            </a:r>
            <a:br>
              <a:rPr lang="fr-FR" sz="1400" b="1">
                <a:solidFill>
                  <a:schemeClr val="lt1"/>
                </a:solidFill>
                <a:latin typeface="Calibri"/>
                <a:ea typeface="Calibri"/>
                <a:cs typeface="Calibri"/>
                <a:sym typeface="Calibri"/>
              </a:rPr>
            </a:br>
            <a:r>
              <a:rPr lang="fr-FR" sz="1400" b="1">
                <a:solidFill>
                  <a:schemeClr val="lt1"/>
                </a:solidFill>
                <a:latin typeface="Calibri"/>
                <a:ea typeface="Calibri"/>
                <a:cs typeface="Calibri"/>
                <a:sym typeface="Calibri"/>
              </a:rPr>
              <a:t>les plus fragiles</a:t>
            </a:r>
            <a:endParaRPr/>
          </a:p>
        </p:txBody>
      </p:sp>
      <p:sp>
        <p:nvSpPr>
          <p:cNvPr id="101" name="Google Shape;101;p2"/>
          <p:cNvSpPr/>
          <p:nvPr/>
        </p:nvSpPr>
        <p:spPr>
          <a:xfrm>
            <a:off x="4808483" y="4356100"/>
            <a:ext cx="1435100" cy="1371600"/>
          </a:xfrm>
          <a:prstGeom prst="ellipse">
            <a:avLst/>
          </a:prstGeom>
          <a:solidFill>
            <a:srgbClr val="2AAC6F"/>
          </a:solidFill>
          <a:ln w="12700" cap="flat" cmpd="sng">
            <a:solidFill>
              <a:srgbClr val="2AAC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b="1">
                <a:solidFill>
                  <a:schemeClr val="lt1"/>
                </a:solidFill>
                <a:latin typeface="Calibri"/>
                <a:ea typeface="Calibri"/>
                <a:cs typeface="Calibri"/>
                <a:sym typeface="Calibri"/>
              </a:rPr>
              <a:t>LUTTER</a:t>
            </a:r>
            <a:br>
              <a:rPr lang="fr-FR" sz="1400" b="1">
                <a:solidFill>
                  <a:schemeClr val="lt1"/>
                </a:solidFill>
                <a:latin typeface="Calibri"/>
                <a:ea typeface="Calibri"/>
                <a:cs typeface="Calibri"/>
                <a:sym typeface="Calibri"/>
              </a:rPr>
            </a:br>
            <a:r>
              <a:rPr lang="fr-FR" sz="1400" b="1">
                <a:solidFill>
                  <a:schemeClr val="lt1"/>
                </a:solidFill>
                <a:latin typeface="Calibri"/>
                <a:ea typeface="Calibri"/>
                <a:cs typeface="Calibri"/>
                <a:sym typeface="Calibri"/>
              </a:rPr>
              <a:t>contre le gaspillage</a:t>
            </a:r>
            <a:endParaRPr/>
          </a:p>
        </p:txBody>
      </p:sp>
      <p:sp>
        <p:nvSpPr>
          <p:cNvPr id="102" name="Google Shape;102;p2"/>
          <p:cNvSpPr/>
          <p:nvPr/>
        </p:nvSpPr>
        <p:spPr>
          <a:xfrm>
            <a:off x="614416" y="4368800"/>
            <a:ext cx="1338300" cy="1371600"/>
          </a:xfrm>
          <a:prstGeom prst="ellipse">
            <a:avLst/>
          </a:prstGeom>
          <a:solidFill>
            <a:srgbClr val="2AAC6F"/>
          </a:solidFill>
          <a:ln w="12700" cap="flat" cmpd="sng">
            <a:solidFill>
              <a:srgbClr val="2AAC6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400" b="1">
                <a:solidFill>
                  <a:schemeClr val="lt1"/>
                </a:solidFill>
                <a:latin typeface="Calibri"/>
                <a:ea typeface="Calibri"/>
                <a:cs typeface="Calibri"/>
                <a:sym typeface="Calibri"/>
              </a:rPr>
              <a:t>SOUTENIR</a:t>
            </a:r>
            <a:br>
              <a:rPr lang="fr-FR" sz="1400" b="1">
                <a:solidFill>
                  <a:schemeClr val="lt1"/>
                </a:solidFill>
                <a:latin typeface="Calibri"/>
                <a:ea typeface="Calibri"/>
                <a:cs typeface="Calibri"/>
                <a:sym typeface="Calibri"/>
              </a:rPr>
            </a:br>
            <a:r>
              <a:rPr lang="fr-FR" sz="1200" b="1">
                <a:solidFill>
                  <a:schemeClr val="lt1"/>
                </a:solidFill>
                <a:latin typeface="Calibri"/>
                <a:ea typeface="Calibri"/>
                <a:cs typeface="Calibri"/>
                <a:sym typeface="Calibri"/>
              </a:rPr>
              <a:t>les commerces</a:t>
            </a:r>
            <a:endParaRPr sz="1200" b="1">
              <a:solidFill>
                <a:schemeClr val="lt1"/>
              </a:solidFill>
              <a:latin typeface="Calibri"/>
              <a:ea typeface="Calibri"/>
              <a:cs typeface="Calibri"/>
              <a:sym typeface="Calibri"/>
            </a:endParaRPr>
          </a:p>
        </p:txBody>
      </p:sp>
      <p:sp>
        <p:nvSpPr>
          <p:cNvPr id="103" name="Google Shape;103;p2"/>
          <p:cNvSpPr/>
          <p:nvPr/>
        </p:nvSpPr>
        <p:spPr>
          <a:xfrm>
            <a:off x="614415" y="1995486"/>
            <a:ext cx="1338317" cy="1308100"/>
          </a:xfrm>
          <a:prstGeom prst="ellipse">
            <a:avLst/>
          </a:prstGeom>
          <a:solidFill>
            <a:srgbClr val="FFC000"/>
          </a:solidFill>
          <a:ln w="12700" cap="flat" cmpd="sng">
            <a:solidFill>
              <a:srgbClr val="2AAC6F"/>
            </a:solidFill>
            <a:prstDash val="solid"/>
            <a:miter lim="800000"/>
            <a:headEnd type="none" w="sm" len="sm"/>
            <a:tailEnd type="none" w="sm" len="sm"/>
          </a:ln>
        </p:spPr>
        <p:txBody>
          <a:bodyPr spcFirstLastPara="1" wrap="square" lIns="36000" tIns="45700" rIns="36000" bIns="45700" anchor="ctr" anchorCtr="0">
            <a:normAutofit/>
          </a:bodyPr>
          <a:lstStyle/>
          <a:p>
            <a:pPr marL="0" marR="0" lvl="0" indent="0" algn="ctr" rtl="0">
              <a:spcBef>
                <a:spcPts val="0"/>
              </a:spcBef>
              <a:spcAft>
                <a:spcPts val="0"/>
              </a:spcAft>
              <a:buNone/>
            </a:pPr>
            <a:r>
              <a:rPr lang="fr-FR" sz="1400" b="1">
                <a:solidFill>
                  <a:schemeClr val="dk1"/>
                </a:solidFill>
                <a:latin typeface="Calibri"/>
                <a:ea typeface="Calibri"/>
                <a:cs typeface="Calibri"/>
                <a:sym typeface="Calibri"/>
              </a:rPr>
              <a:t>FAVORISER</a:t>
            </a:r>
            <a:br>
              <a:rPr lang="fr-FR" sz="1400" b="1">
                <a:solidFill>
                  <a:schemeClr val="dk1"/>
                </a:solidFill>
                <a:latin typeface="Calibri"/>
                <a:ea typeface="Calibri"/>
                <a:cs typeface="Calibri"/>
                <a:sym typeface="Calibri"/>
              </a:rPr>
            </a:br>
            <a:r>
              <a:rPr lang="fr-FR" sz="1400" b="1">
                <a:solidFill>
                  <a:schemeClr val="dk1"/>
                </a:solidFill>
                <a:latin typeface="Calibri"/>
                <a:ea typeface="Calibri"/>
                <a:cs typeface="Calibri"/>
                <a:sym typeface="Calibri"/>
              </a:rPr>
              <a:t>le lien social</a:t>
            </a:r>
            <a:endParaRPr/>
          </a:p>
        </p:txBody>
      </p:sp>
      <p:sp>
        <p:nvSpPr>
          <p:cNvPr id="104" name="Google Shape;104;p2"/>
          <p:cNvSpPr/>
          <p:nvPr/>
        </p:nvSpPr>
        <p:spPr>
          <a:xfrm>
            <a:off x="4846583" y="1995486"/>
            <a:ext cx="1369594" cy="1371600"/>
          </a:xfrm>
          <a:prstGeom prst="ellipse">
            <a:avLst/>
          </a:prstGeom>
          <a:solidFill>
            <a:srgbClr val="FFC000"/>
          </a:solidFill>
          <a:ln w="12700" cap="flat" cmpd="sng">
            <a:solidFill>
              <a:srgbClr val="2AAC6F"/>
            </a:solidFill>
            <a:prstDash val="solid"/>
            <a:miter lim="800000"/>
            <a:headEnd type="none" w="sm" len="sm"/>
            <a:tailEnd type="none" w="sm" len="sm"/>
          </a:ln>
        </p:spPr>
        <p:txBody>
          <a:bodyPr spcFirstLastPara="1" wrap="square" lIns="36000" tIns="45700" rIns="36000" bIns="45700" anchor="ctr" anchorCtr="0">
            <a:normAutofit/>
          </a:bodyPr>
          <a:lstStyle/>
          <a:p>
            <a:pPr marL="0" marR="0" lvl="0" indent="0" algn="ctr" rtl="0">
              <a:spcBef>
                <a:spcPts val="0"/>
              </a:spcBef>
              <a:spcAft>
                <a:spcPts val="0"/>
              </a:spcAft>
              <a:buNone/>
            </a:pPr>
            <a:r>
              <a:rPr lang="fr-FR" sz="1400" b="1">
                <a:solidFill>
                  <a:schemeClr val="dk1"/>
                </a:solidFill>
                <a:latin typeface="Calibri"/>
                <a:ea typeface="Calibri"/>
                <a:cs typeface="Calibri"/>
                <a:sym typeface="Calibri"/>
              </a:rPr>
              <a:t>FAVORISER</a:t>
            </a:r>
            <a:br>
              <a:rPr lang="fr-FR" sz="1400" b="1">
                <a:solidFill>
                  <a:schemeClr val="dk1"/>
                </a:solidFill>
                <a:latin typeface="Calibri"/>
                <a:ea typeface="Calibri"/>
                <a:cs typeface="Calibri"/>
                <a:sym typeface="Calibri"/>
              </a:rPr>
            </a:br>
            <a:r>
              <a:rPr lang="fr-FR" sz="1400" b="1">
                <a:solidFill>
                  <a:schemeClr val="dk1"/>
                </a:solidFill>
                <a:latin typeface="Calibri"/>
                <a:ea typeface="Calibri"/>
                <a:cs typeface="Calibri"/>
                <a:sym typeface="Calibri"/>
              </a:rPr>
              <a:t>l’autonomie</a:t>
            </a:r>
            <a:endParaRPr/>
          </a:p>
        </p:txBody>
      </p:sp>
      <p:sp>
        <p:nvSpPr>
          <p:cNvPr id="105" name="Google Shape;105;p2"/>
          <p:cNvSpPr/>
          <p:nvPr/>
        </p:nvSpPr>
        <p:spPr>
          <a:xfrm>
            <a:off x="2815787" y="5727700"/>
            <a:ext cx="1283775" cy="1187448"/>
          </a:xfrm>
          <a:prstGeom prst="ellipse">
            <a:avLst/>
          </a:prstGeom>
          <a:solidFill>
            <a:srgbClr val="FFC000"/>
          </a:solidFill>
          <a:ln w="12700" cap="flat" cmpd="sng">
            <a:solidFill>
              <a:srgbClr val="2AAC6F"/>
            </a:solidFill>
            <a:prstDash val="solid"/>
            <a:miter lim="800000"/>
            <a:headEnd type="none" w="sm" len="sm"/>
            <a:tailEnd type="none" w="sm" len="sm"/>
          </a:ln>
        </p:spPr>
        <p:txBody>
          <a:bodyPr spcFirstLastPara="1" wrap="square" lIns="36000" tIns="45700" rIns="36000" bIns="45700" anchor="ctr" anchorCtr="0">
            <a:normAutofit/>
          </a:bodyPr>
          <a:lstStyle/>
          <a:p>
            <a:pPr marL="0" marR="0" lvl="0" indent="0" algn="ctr" rtl="0">
              <a:spcBef>
                <a:spcPts val="0"/>
              </a:spcBef>
              <a:spcAft>
                <a:spcPts val="0"/>
              </a:spcAft>
              <a:buNone/>
            </a:pPr>
            <a:r>
              <a:rPr lang="fr-FR" sz="1400" b="1">
                <a:solidFill>
                  <a:schemeClr val="dk1"/>
                </a:solidFill>
                <a:latin typeface="Calibri"/>
                <a:ea typeface="Calibri"/>
                <a:cs typeface="Calibri"/>
                <a:sym typeface="Calibri"/>
              </a:rPr>
              <a:t>S’APPUYER sur le digital</a:t>
            </a:r>
            <a:endParaRPr/>
          </a:p>
        </p:txBody>
      </p:sp>
      <p:sp>
        <p:nvSpPr>
          <p:cNvPr id="106" name="Google Shape;106;p2"/>
          <p:cNvSpPr txBox="1"/>
          <p:nvPr/>
        </p:nvSpPr>
        <p:spPr>
          <a:xfrm>
            <a:off x="0" y="7654130"/>
            <a:ext cx="6858000" cy="2251869"/>
          </a:xfrm>
          <a:prstGeom prst="rect">
            <a:avLst/>
          </a:prstGeom>
          <a:solidFill>
            <a:srgbClr val="2AAC6F"/>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Libre Franklin"/>
              <a:buNone/>
            </a:pPr>
            <a:r>
              <a:rPr lang="fr-FR" sz="4800">
                <a:solidFill>
                  <a:schemeClr val="dk1"/>
                </a:solidFill>
                <a:latin typeface="Libre Franklin"/>
                <a:ea typeface="Libre Franklin"/>
                <a:cs typeface="Libre Franklin"/>
                <a:sym typeface="Libre Franklin"/>
              </a:rPr>
              <a:t>   HopHopFood</a:t>
            </a:r>
            <a:br>
              <a:rPr lang="fr-FR" sz="4800">
                <a:solidFill>
                  <a:srgbClr val="EEE575"/>
                </a:solidFill>
                <a:latin typeface="Libre Franklin"/>
                <a:ea typeface="Libre Franklin"/>
                <a:cs typeface="Libre Franklin"/>
                <a:sym typeface="Libre Franklin"/>
              </a:rPr>
            </a:br>
            <a:r>
              <a:rPr lang="fr-FR" sz="4800">
                <a:solidFill>
                  <a:srgbClr val="EEE575"/>
                </a:solidFill>
                <a:latin typeface="Libre Franklin"/>
                <a:ea typeface="Libre Franklin"/>
                <a:cs typeface="Libre Franklin"/>
                <a:sym typeface="Libre Franklin"/>
              </a:rPr>
              <a:t>   </a:t>
            </a:r>
            <a:r>
              <a:rPr lang="fr-FR" sz="3600">
                <a:solidFill>
                  <a:schemeClr val="lt1"/>
                </a:solidFill>
                <a:latin typeface="Libre Franklin"/>
                <a:ea typeface="Libre Franklin"/>
                <a:cs typeface="Libre Franklin"/>
                <a:sym typeface="Libre Franklin"/>
              </a:rPr>
              <a:t>Une approche complète</a:t>
            </a:r>
            <a:endParaRPr sz="4500">
              <a:solidFill>
                <a:schemeClr val="lt1"/>
              </a:solidFill>
              <a:latin typeface="Libre Franklin"/>
              <a:ea typeface="Libre Franklin"/>
              <a:cs typeface="Libre Franklin"/>
              <a:sym typeface="Libre Franklin"/>
            </a:endParaRPr>
          </a:p>
        </p:txBody>
      </p:sp>
      <p:pic>
        <p:nvPicPr>
          <p:cNvPr id="107" name="Google Shape;107;p2"/>
          <p:cNvPicPr preferRelativeResize="0"/>
          <p:nvPr/>
        </p:nvPicPr>
        <p:blipFill>
          <a:blip r:embed="rId3">
            <a:alphaModFix/>
          </a:blip>
          <a:stretch>
            <a:fillRect/>
          </a:stretch>
        </p:blipFill>
        <p:spPr>
          <a:xfrm>
            <a:off x="2501987" y="3020288"/>
            <a:ext cx="1795325" cy="1795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ctrTitle"/>
          </p:nvPr>
        </p:nvSpPr>
        <p:spPr>
          <a:xfrm>
            <a:off x="0" y="0"/>
            <a:ext cx="6858000" cy="3586655"/>
          </a:xfrm>
          <a:prstGeom prst="rect">
            <a:avLst/>
          </a:prstGeom>
          <a:solidFill>
            <a:srgbClr val="2AAC6F"/>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600"/>
              <a:buFont typeface="Libre Franklin"/>
              <a:buNone/>
            </a:pPr>
            <a:r>
              <a:rPr lang="fr-FR" sz="6600" b="1">
                <a:solidFill>
                  <a:schemeClr val="lt1"/>
                </a:solidFill>
                <a:latin typeface="Libre Franklin"/>
                <a:ea typeface="Libre Franklin"/>
                <a:cs typeface="Libre Franklin"/>
                <a:sym typeface="Libre Franklin"/>
              </a:rPr>
              <a:t>Devenir acteur de la solidarité</a:t>
            </a:r>
            <a:br>
              <a:rPr lang="fr-FR" sz="6600" b="1">
                <a:solidFill>
                  <a:srgbClr val="EEE575"/>
                </a:solidFill>
                <a:latin typeface="Libre Franklin"/>
                <a:ea typeface="Libre Franklin"/>
                <a:cs typeface="Libre Franklin"/>
                <a:sym typeface="Libre Franklin"/>
              </a:rPr>
            </a:br>
            <a:r>
              <a:rPr lang="fr-FR" sz="4800">
                <a:solidFill>
                  <a:srgbClr val="EEE575"/>
                </a:solidFill>
                <a:latin typeface="Libre Franklin"/>
                <a:ea typeface="Libre Franklin"/>
                <a:cs typeface="Libre Franklin"/>
                <a:sym typeface="Libre Franklin"/>
              </a:rPr>
              <a:t>Nos constats</a:t>
            </a:r>
            <a:endParaRPr>
              <a:solidFill>
                <a:srgbClr val="EEE575"/>
              </a:solidFill>
              <a:latin typeface="Libre Franklin"/>
              <a:ea typeface="Libre Franklin"/>
              <a:cs typeface="Libre Franklin"/>
              <a:sym typeface="Libre Franklin"/>
            </a:endParaRPr>
          </a:p>
        </p:txBody>
      </p:sp>
      <p:sp>
        <p:nvSpPr>
          <p:cNvPr id="113" name="Google Shape;113;p3"/>
          <p:cNvSpPr txBox="1"/>
          <p:nvPr/>
        </p:nvSpPr>
        <p:spPr>
          <a:xfrm>
            <a:off x="362608" y="3586655"/>
            <a:ext cx="2924503" cy="6319345"/>
          </a:xfrm>
          <a:prstGeom prst="rect">
            <a:avLst/>
          </a:prstGeom>
          <a:solidFill>
            <a:schemeClr val="lt1"/>
          </a:solid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endParaRPr sz="28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2000"/>
              <a:buFont typeface="Libre Franklin"/>
              <a:buNone/>
            </a:pPr>
            <a:r>
              <a:rPr lang="fr-FR" sz="2000" b="1">
                <a:solidFill>
                  <a:schemeClr val="dk1"/>
                </a:solidFill>
                <a:latin typeface="Libre Franklin"/>
                <a:ea typeface="Libre Franklin"/>
                <a:cs typeface="Libre Franklin"/>
                <a:sym typeface="Libre Franklin"/>
              </a:rPr>
              <a:t>Le gaspillage alimentaire</a:t>
            </a:r>
            <a:br>
              <a:rPr lang="fr-FR" sz="2800" b="1">
                <a:solidFill>
                  <a:schemeClr val="dk1"/>
                </a:solidFill>
                <a:latin typeface="Libre Franklin"/>
                <a:ea typeface="Libre Franklin"/>
                <a:cs typeface="Libre Franklin"/>
                <a:sym typeface="Libre Franklin"/>
              </a:rPr>
            </a:br>
            <a:endParaRPr sz="20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rgbClr val="00B050"/>
              </a:buClr>
              <a:buSzPts val="1800"/>
              <a:buFont typeface="Libre Franklin"/>
              <a:buNone/>
            </a:pPr>
            <a:r>
              <a:rPr lang="fr-FR" sz="1800" b="1">
                <a:solidFill>
                  <a:srgbClr val="00B050"/>
                </a:solidFill>
                <a:latin typeface="Libre Franklin"/>
                <a:ea typeface="Libre Franklin"/>
                <a:cs typeface="Libre Franklin"/>
                <a:sym typeface="Libre Franklin"/>
              </a:rPr>
              <a:t>Une situation effarante</a:t>
            </a:r>
            <a:br>
              <a:rPr lang="fr-FR" sz="6600" b="1">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1/3 de la nourriture produite dans le monde n’est jamais consommée</a:t>
            </a:r>
            <a:endParaRPr/>
          </a:p>
          <a:p>
            <a:pPr marL="0" marR="0" lvl="0" indent="0" algn="l" rtl="0">
              <a:lnSpc>
                <a:spcPct val="90000"/>
              </a:lnSpc>
              <a:spcBef>
                <a:spcPts val="0"/>
              </a:spcBef>
              <a:spcAft>
                <a:spcPts val="0"/>
              </a:spcAft>
              <a:buClr>
                <a:schemeClr val="dk1"/>
              </a:buClr>
              <a:buSzPts val="1600"/>
              <a:buFont typeface="Calibri"/>
              <a:buNone/>
            </a:pP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1600"/>
              <a:buFont typeface="Libre Franklin"/>
              <a:buNone/>
            </a:pPr>
            <a:r>
              <a:rPr lang="fr-FR" sz="1600">
                <a:solidFill>
                  <a:schemeClr val="dk1"/>
                </a:solidFill>
                <a:latin typeface="Libre Franklin"/>
                <a:ea typeface="Libre Franklin"/>
                <a:cs typeface="Libre Franklin"/>
                <a:sym typeface="Libre Franklin"/>
              </a:rPr>
              <a:t>En France,  10 millions de tonnes de nourriture sont jetées chaque année pour une valeur de 16 milliards d’euros</a:t>
            </a:r>
            <a:endParaRPr/>
          </a:p>
          <a:p>
            <a:pPr marL="0" marR="0" lvl="0" indent="0" algn="l" rtl="0">
              <a:lnSpc>
                <a:spcPct val="90000"/>
              </a:lnSpc>
              <a:spcBef>
                <a:spcPts val="0"/>
              </a:spcBef>
              <a:spcAft>
                <a:spcPts val="0"/>
              </a:spcAft>
              <a:buClr>
                <a:schemeClr val="dk1"/>
              </a:buClr>
              <a:buSzPts val="1800"/>
              <a:buFont typeface="Calibri"/>
              <a:buNone/>
            </a:pPr>
            <a:endParaRPr sz="18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1800"/>
              <a:buFont typeface="Calibri"/>
              <a:buNone/>
            </a:pPr>
            <a:endParaRPr sz="18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ts val="4500"/>
              <a:buFont typeface="Calibri"/>
              <a:buNone/>
            </a:pPr>
            <a:endParaRPr sz="4500">
              <a:solidFill>
                <a:schemeClr val="dk1"/>
              </a:solidFill>
              <a:latin typeface="Libre Franklin"/>
              <a:ea typeface="Libre Franklin"/>
              <a:cs typeface="Libre Franklin"/>
              <a:sym typeface="Libre Franklin"/>
            </a:endParaRPr>
          </a:p>
        </p:txBody>
      </p:sp>
      <p:sp>
        <p:nvSpPr>
          <p:cNvPr id="114" name="Google Shape;114;p3"/>
          <p:cNvSpPr txBox="1"/>
          <p:nvPr/>
        </p:nvSpPr>
        <p:spPr>
          <a:xfrm>
            <a:off x="3649719" y="3586655"/>
            <a:ext cx="2924503" cy="6319345"/>
          </a:xfrm>
          <a:prstGeom prst="rect">
            <a:avLst/>
          </a:prstGeom>
          <a:solidFill>
            <a:schemeClr val="lt1"/>
          </a:solid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Calibri"/>
              <a:buNone/>
            </a:pPr>
            <a:endParaRPr sz="28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2000"/>
              <a:buFont typeface="Libre Franklin"/>
              <a:buNone/>
            </a:pPr>
            <a:r>
              <a:rPr lang="fr-FR" sz="2000" b="1">
                <a:solidFill>
                  <a:schemeClr val="dk1"/>
                </a:solidFill>
                <a:latin typeface="Libre Franklin"/>
                <a:ea typeface="Libre Franklin"/>
                <a:cs typeface="Libre Franklin"/>
                <a:sym typeface="Libre Franklin"/>
              </a:rPr>
              <a:t>La précarité alimentaire</a:t>
            </a:r>
            <a:endParaRPr/>
          </a:p>
          <a:p>
            <a:pPr marL="0" marR="0" lvl="0" indent="0" algn="l" rtl="0">
              <a:lnSpc>
                <a:spcPct val="90000"/>
              </a:lnSpc>
              <a:spcBef>
                <a:spcPts val="0"/>
              </a:spcBef>
              <a:spcAft>
                <a:spcPts val="0"/>
              </a:spcAft>
              <a:buClr>
                <a:schemeClr val="dk1"/>
              </a:buClr>
              <a:buSzPts val="2000"/>
              <a:buFont typeface="Calibri"/>
              <a:buNone/>
            </a:pPr>
            <a:endParaRPr sz="20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rgbClr val="00B050"/>
              </a:buClr>
              <a:buSzPts val="1800"/>
              <a:buFont typeface="Libre Franklin"/>
              <a:buNone/>
            </a:pPr>
            <a:r>
              <a:rPr lang="fr-FR" sz="1800" b="1">
                <a:solidFill>
                  <a:srgbClr val="00B050"/>
                </a:solidFill>
                <a:latin typeface="Libre Franklin"/>
                <a:ea typeface="Libre Franklin"/>
                <a:cs typeface="Libre Franklin"/>
                <a:sym typeface="Libre Franklin"/>
              </a:rPr>
              <a:t>Une explosion de la précarité</a:t>
            </a:r>
            <a:br>
              <a:rPr lang="fr-FR" sz="2000" b="1">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La précarité touche maintenant 25 % de la population française, soit 16 millions de personne*.  Sur ces 16 millions de personnes qui n'ont pas 3,5 € / jour / adulte pour se nourrir, seules 6 millions bénéficient d'aides alimentaires.</a:t>
            </a:r>
            <a:endParaRPr/>
          </a:p>
          <a:p>
            <a:pPr marL="0" marR="0" lvl="0" indent="0" algn="l" rtl="0">
              <a:lnSpc>
                <a:spcPct val="90000"/>
              </a:lnSpc>
              <a:spcBef>
                <a:spcPts val="0"/>
              </a:spcBef>
              <a:spcAft>
                <a:spcPts val="0"/>
              </a:spcAft>
              <a:buClr>
                <a:schemeClr val="dk1"/>
              </a:buClr>
              <a:buSzPts val="1600"/>
              <a:buFont typeface="Libre Franklin"/>
              <a:buNone/>
            </a:pPr>
            <a:r>
              <a:rPr lang="fr-FR" sz="1600">
                <a:solidFill>
                  <a:schemeClr val="dk1"/>
                </a:solidFill>
                <a:latin typeface="Libre Franklin"/>
                <a:ea typeface="Libre Franklin"/>
                <a:cs typeface="Libre Franklin"/>
                <a:sym typeface="Libre Franklin"/>
              </a:rPr>
              <a:t>Et nous savons qu’avec la pandémie, cette situation ne fait que se dégrader !</a:t>
            </a:r>
            <a:endParaRPr/>
          </a:p>
          <a:p>
            <a:pPr marL="0" marR="0" lvl="0" indent="0" algn="l" rtl="0">
              <a:lnSpc>
                <a:spcPct val="90000"/>
              </a:lnSpc>
              <a:spcBef>
                <a:spcPts val="0"/>
              </a:spcBef>
              <a:spcAft>
                <a:spcPts val="0"/>
              </a:spcAft>
              <a:buClr>
                <a:schemeClr val="dk1"/>
              </a:buClr>
              <a:buSzPts val="1600"/>
              <a:buFont typeface="Calibri"/>
              <a:buNone/>
            </a:pP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1600"/>
              <a:buFont typeface="Calibri"/>
              <a:buNone/>
            </a:pP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1600"/>
              <a:buFont typeface="Calibri"/>
              <a:buNone/>
            </a:pP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1600"/>
              <a:buFont typeface="Calibri"/>
              <a:buNone/>
            </a:pP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1600"/>
              <a:buFont typeface="Calibri"/>
              <a:buNone/>
            </a:pP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1600"/>
              <a:buFont typeface="Calibri"/>
              <a:buNone/>
            </a:pP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1200"/>
              <a:buFont typeface="Libre Franklin"/>
              <a:buNone/>
            </a:pPr>
            <a:r>
              <a:rPr lang="fr-FR" sz="1200">
                <a:solidFill>
                  <a:schemeClr val="dk1"/>
                </a:solidFill>
                <a:latin typeface="Libre Franklin"/>
                <a:ea typeface="Libre Franklin"/>
                <a:cs typeface="Libre Franklin"/>
                <a:sym typeface="Libre Franklin"/>
              </a:rPr>
              <a:t>*(Baromètre "Pauvreté" IPSOS-SPF septembre 2019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p:nvPr/>
        </p:nvSpPr>
        <p:spPr>
          <a:xfrm>
            <a:off x="362608" y="406401"/>
            <a:ext cx="6127092" cy="9499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Calibri"/>
              <a:buNone/>
            </a:pPr>
            <a:endParaRPr sz="28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2400"/>
              <a:buFont typeface="Libre Franklin"/>
              <a:buNone/>
            </a:pPr>
            <a:r>
              <a:rPr lang="fr-FR" sz="2400" b="1">
                <a:solidFill>
                  <a:schemeClr val="dk1"/>
                </a:solidFill>
                <a:latin typeface="Libre Franklin"/>
                <a:ea typeface="Libre Franklin"/>
                <a:cs typeface="Libre Franklin"/>
                <a:sym typeface="Libre Franklin"/>
              </a:rPr>
              <a:t>NOS VALEURS ET NOTRE IMPACT</a:t>
            </a:r>
            <a:endParaRPr/>
          </a:p>
          <a:p>
            <a:pPr marL="0" marR="0" lvl="0" indent="0" algn="l" rtl="0">
              <a:lnSpc>
                <a:spcPct val="90000"/>
              </a:lnSpc>
              <a:spcBef>
                <a:spcPts val="0"/>
              </a:spcBef>
              <a:spcAft>
                <a:spcPts val="0"/>
              </a:spcAft>
              <a:buClr>
                <a:schemeClr val="dk1"/>
              </a:buClr>
              <a:buSzPts val="2800"/>
              <a:buFont typeface="Calibri"/>
              <a:buNone/>
            </a:pPr>
            <a:endParaRPr sz="2800" b="1">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2AAC6F"/>
              </a:buClr>
              <a:buSzPts val="2000"/>
              <a:buFont typeface="Libre Franklin"/>
              <a:buNone/>
            </a:pPr>
            <a:r>
              <a:rPr lang="fr-FR" sz="2000" b="1" i="0" u="none" strike="noStrike" cap="none">
                <a:solidFill>
                  <a:srgbClr val="2AAC6F"/>
                </a:solidFill>
                <a:latin typeface="Libre Franklin"/>
                <a:ea typeface="Libre Franklin"/>
                <a:cs typeface="Libre Franklin"/>
                <a:sym typeface="Libre Franklin"/>
              </a:rPr>
              <a:t>Favoriser l’anti-gaspi solidaire</a:t>
            </a:r>
            <a:br>
              <a:rPr lang="fr-FR" sz="2800" b="1" i="0" u="none" strike="noStrike" cap="none">
                <a:solidFill>
                  <a:srgbClr val="2AAC6F"/>
                </a:solidFill>
                <a:latin typeface="Libre Franklin"/>
                <a:ea typeface="Libre Franklin"/>
                <a:cs typeface="Libre Franklin"/>
                <a:sym typeface="Libre Franklin"/>
              </a:rPr>
            </a:br>
            <a:endParaRPr sz="2800" b="1" i="0" u="none" strike="noStrike" cap="none">
              <a:solidFill>
                <a:srgbClr val="2AAC6F"/>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chemeClr val="dk1"/>
              </a:buClr>
              <a:buSzPts val="1800"/>
              <a:buFont typeface="Libre Franklin"/>
              <a:buNone/>
            </a:pPr>
            <a:r>
              <a:rPr lang="fr-FR" sz="1800" b="1" i="0" u="none" strike="noStrike" cap="none">
                <a:solidFill>
                  <a:schemeClr val="dk1"/>
                </a:solidFill>
                <a:latin typeface="Libre Franklin"/>
                <a:ea typeface="Libre Franklin"/>
                <a:cs typeface="Libre Franklin"/>
                <a:sym typeface="Libre Franklin"/>
              </a:rPr>
              <a:t>HopHopFood a pour vocation de </a:t>
            </a:r>
            <a:r>
              <a:rPr lang="fr-FR" sz="1800" b="1" i="0" u="none" strike="noStrike" cap="none">
                <a:solidFill>
                  <a:srgbClr val="2AAC6F"/>
                </a:solidFill>
                <a:latin typeface="Libre Franklin"/>
                <a:ea typeface="Libre Franklin"/>
                <a:cs typeface="Libre Franklin"/>
                <a:sym typeface="Libre Franklin"/>
              </a:rPr>
              <a:t>rapprocher</a:t>
            </a:r>
            <a:r>
              <a:rPr lang="fr-FR" sz="1800" b="1" i="0" u="none" strike="noStrike" cap="none">
                <a:solidFill>
                  <a:schemeClr val="dk1"/>
                </a:solidFill>
                <a:latin typeface="Libre Franklin"/>
                <a:ea typeface="Libre Franklin"/>
                <a:cs typeface="Libre Franklin"/>
                <a:sym typeface="Libre Franklin"/>
              </a:rPr>
              <a:t> ceux qui ont trop, qui ont tendance à gâcher et qui veulent être solidaires, de ceux qui sont fragilisés</a:t>
            </a:r>
            <a:br>
              <a:rPr lang="fr-FR" sz="6600" b="1" i="0" u="none" strike="noStrike" cap="none">
                <a:solidFill>
                  <a:srgbClr val="000000"/>
                </a:solidFill>
                <a:latin typeface="Libre Franklin"/>
                <a:ea typeface="Libre Franklin"/>
                <a:cs typeface="Libre Franklin"/>
                <a:sym typeface="Libre Franklin"/>
              </a:rPr>
            </a:br>
            <a:endParaRPr sz="1800" b="0" i="0" u="none" strike="noStrike" cap="none">
              <a:solidFill>
                <a:srgbClr val="000000"/>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2000"/>
              <a:buFont typeface="Calibri"/>
              <a:buNone/>
            </a:pPr>
            <a:endParaRPr sz="2000" b="1">
              <a:solidFill>
                <a:srgbClr val="00B050"/>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rgbClr val="00B050"/>
              </a:buClr>
              <a:buSzPts val="2000"/>
              <a:buFont typeface="Libre Franklin"/>
              <a:buNone/>
            </a:pPr>
            <a:r>
              <a:rPr lang="fr-FR" sz="2000" b="1">
                <a:solidFill>
                  <a:srgbClr val="00B050"/>
                </a:solidFill>
                <a:latin typeface="Libre Franklin"/>
                <a:ea typeface="Libre Franklin"/>
                <a:cs typeface="Libre Franklin"/>
                <a:sym typeface="Libre Franklin"/>
              </a:rPr>
              <a:t>Comment </a:t>
            </a:r>
            <a:endParaRPr/>
          </a:p>
          <a:p>
            <a:pPr marL="0" marR="0" lvl="0" indent="0" algn="l" rtl="0">
              <a:lnSpc>
                <a:spcPct val="90000"/>
              </a:lnSpc>
              <a:spcBef>
                <a:spcPts val="0"/>
              </a:spcBef>
              <a:spcAft>
                <a:spcPts val="0"/>
              </a:spcAft>
              <a:buClr>
                <a:schemeClr val="dk1"/>
              </a:buClr>
              <a:buSzPts val="2000"/>
              <a:buFont typeface="Calibri"/>
              <a:buNone/>
            </a:pPr>
            <a:endParaRPr sz="2000" b="1">
              <a:solidFill>
                <a:srgbClr val="00B050"/>
              </a:solidFill>
              <a:latin typeface="Libre Franklin"/>
              <a:ea typeface="Libre Franklin"/>
              <a:cs typeface="Libre Franklin"/>
              <a:sym typeface="Libre Franklin"/>
            </a:endParaRPr>
          </a:p>
          <a:p>
            <a:pPr marL="342900" marR="0" lvl="0" indent="-342900" algn="l" rtl="0">
              <a:lnSpc>
                <a:spcPct val="90000"/>
              </a:lnSpc>
              <a:spcBef>
                <a:spcPts val="0"/>
              </a:spcBef>
              <a:spcAft>
                <a:spcPts val="0"/>
              </a:spcAft>
              <a:buClr>
                <a:schemeClr val="dk1"/>
              </a:buClr>
              <a:buSzPts val="1800"/>
              <a:buFont typeface="Noto Sans Symbols"/>
              <a:buChar char="✔"/>
            </a:pPr>
            <a:r>
              <a:rPr lang="fr-FR" sz="1800">
                <a:solidFill>
                  <a:schemeClr val="dk1"/>
                </a:solidFill>
                <a:latin typeface="Libre Franklin"/>
                <a:ea typeface="Libre Franklin"/>
                <a:cs typeface="Libre Franklin"/>
                <a:sym typeface="Libre Franklin"/>
              </a:rPr>
              <a:t>En mobilisant les citoyens comme les commerces qui veulent s’engager dans une démarche d’anti-gaspi solidaire</a:t>
            </a:r>
            <a:endParaRPr/>
          </a:p>
          <a:p>
            <a:pPr marL="342900" marR="0" lvl="0" indent="-342900" algn="l" rtl="0">
              <a:lnSpc>
                <a:spcPct val="90000"/>
              </a:lnSpc>
              <a:spcBef>
                <a:spcPts val="0"/>
              </a:spcBef>
              <a:spcAft>
                <a:spcPts val="0"/>
              </a:spcAft>
              <a:buClr>
                <a:schemeClr val="dk1"/>
              </a:buClr>
              <a:buSzPts val="1800"/>
              <a:buFont typeface="Noto Sans Symbols"/>
              <a:buChar char="✔"/>
            </a:pPr>
            <a:r>
              <a:rPr lang="fr-FR" sz="1800">
                <a:solidFill>
                  <a:schemeClr val="dk1"/>
                </a:solidFill>
                <a:latin typeface="Libre Franklin"/>
                <a:ea typeface="Libre Franklin"/>
                <a:cs typeface="Libre Franklin"/>
                <a:sym typeface="Libre Franklin"/>
              </a:rPr>
              <a:t>En nous appuyant sur un réseau de bénévoles impliqués</a:t>
            </a:r>
            <a:endParaRPr/>
          </a:p>
          <a:p>
            <a:pPr marL="342900" marR="0" lvl="0" indent="-342900" algn="l" rtl="0">
              <a:lnSpc>
                <a:spcPct val="90000"/>
              </a:lnSpc>
              <a:spcBef>
                <a:spcPts val="0"/>
              </a:spcBef>
              <a:spcAft>
                <a:spcPts val="0"/>
              </a:spcAft>
              <a:buClr>
                <a:schemeClr val="dk1"/>
              </a:buClr>
              <a:buSzPts val="1800"/>
              <a:buFont typeface="Noto Sans Symbols"/>
              <a:buChar char="✔"/>
            </a:pPr>
            <a:r>
              <a:rPr lang="fr-FR" sz="1800">
                <a:solidFill>
                  <a:schemeClr val="dk1"/>
                </a:solidFill>
                <a:latin typeface="Libre Franklin"/>
                <a:ea typeface="Libre Franklin"/>
                <a:cs typeface="Libre Franklin"/>
                <a:sym typeface="Libre Franklin"/>
              </a:rPr>
              <a:t>En utilisant les ressources du digital qui nous permettent de rapprocher facilement des acteurs locaux qui, sinon, n’auraient pas eu la possibilité de se rencontrer</a:t>
            </a:r>
            <a:endParaRPr/>
          </a:p>
          <a:p>
            <a:pPr marL="342900" marR="0" lvl="0" indent="-342900" algn="l" rtl="0">
              <a:lnSpc>
                <a:spcPct val="90000"/>
              </a:lnSpc>
              <a:spcBef>
                <a:spcPts val="0"/>
              </a:spcBef>
              <a:spcAft>
                <a:spcPts val="0"/>
              </a:spcAft>
              <a:buClr>
                <a:schemeClr val="dk1"/>
              </a:buClr>
              <a:buSzPts val="1800"/>
              <a:buFont typeface="Noto Sans Symbols"/>
              <a:buChar char="✔"/>
            </a:pPr>
            <a:r>
              <a:rPr lang="fr-FR" sz="1800">
                <a:solidFill>
                  <a:schemeClr val="dk1"/>
                </a:solidFill>
                <a:latin typeface="Libre Franklin"/>
                <a:ea typeface="Libre Franklin"/>
                <a:cs typeface="Libre Franklin"/>
                <a:sym typeface="Libre Franklin"/>
              </a:rPr>
              <a:t>En favorisant l’autonomie des bénéficiaires qui sont acteurs de leur démarche pour mieux manger</a:t>
            </a:r>
            <a:endParaRPr/>
          </a:p>
          <a:p>
            <a:pPr marL="342900" marR="0" lvl="0" indent="-342900" algn="l" rtl="0">
              <a:lnSpc>
                <a:spcPct val="90000"/>
              </a:lnSpc>
              <a:spcBef>
                <a:spcPts val="0"/>
              </a:spcBef>
              <a:spcAft>
                <a:spcPts val="0"/>
              </a:spcAft>
              <a:buClr>
                <a:schemeClr val="dk1"/>
              </a:buClr>
              <a:buSzPts val="1800"/>
              <a:buFont typeface="Noto Sans Symbols"/>
              <a:buChar char="✔"/>
            </a:pPr>
            <a:r>
              <a:rPr lang="fr-FR" sz="1800">
                <a:solidFill>
                  <a:schemeClr val="dk1"/>
                </a:solidFill>
                <a:latin typeface="Libre Franklin"/>
                <a:ea typeface="Libre Franklin"/>
                <a:cs typeface="Libre Franklin"/>
                <a:sym typeface="Libre Franklin"/>
              </a:rPr>
              <a:t>En démontrant que l’association du digital et de l’autonomie des acteurs apporte une souplesse et une efficacité particulièrement adaptée au contexte actuel et à la lutte contre le réchauffement climatique (pas de camions, pas de transformation centralisée…)</a:t>
            </a:r>
            <a:endParaRPr/>
          </a:p>
          <a:p>
            <a:pPr marL="342900" marR="0" lvl="0" indent="-342900" algn="l" rtl="0">
              <a:lnSpc>
                <a:spcPct val="90000"/>
              </a:lnSpc>
              <a:spcBef>
                <a:spcPts val="0"/>
              </a:spcBef>
              <a:spcAft>
                <a:spcPts val="0"/>
              </a:spcAft>
              <a:buClr>
                <a:schemeClr val="dk1"/>
              </a:buClr>
              <a:buSzPts val="1800"/>
              <a:buFont typeface="Noto Sans Symbols"/>
              <a:buChar char="✔"/>
            </a:pPr>
            <a:r>
              <a:rPr lang="fr-FR" sz="1800">
                <a:solidFill>
                  <a:schemeClr val="dk1"/>
                </a:solidFill>
                <a:latin typeface="Libre Franklin"/>
                <a:ea typeface="Libre Franklin"/>
                <a:cs typeface="Libre Franklin"/>
                <a:sym typeface="Libre Franklin"/>
              </a:rPr>
              <a:t>En incluant tous les produits alimentaires qui sont vendus dans un commerce solidaire (y compris donc la viande, les poissons…) puisqu’il n’y a pas de rupture de la chaîne du froid et que les collectes se font en magasins ou chez les particuliers.</a:t>
            </a:r>
            <a:endParaRPr sz="4500">
              <a:solidFill>
                <a:schemeClr val="dk1"/>
              </a:solidFill>
              <a:latin typeface="Libre Franklin"/>
              <a:ea typeface="Libre Franklin"/>
              <a:cs typeface="Libre Franklin"/>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p:nvPr/>
        </p:nvSpPr>
        <p:spPr>
          <a:xfrm>
            <a:off x="362608" y="406401"/>
            <a:ext cx="6127092" cy="647699"/>
          </a:xfrm>
          <a:prstGeom prst="rect">
            <a:avLst/>
          </a:prstGeom>
          <a:solidFill>
            <a:schemeClr val="lt1"/>
          </a:solid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ct val="100000"/>
              <a:buFont typeface="Libre Franklin"/>
              <a:buNone/>
            </a:pPr>
            <a:r>
              <a:rPr lang="fr-FR" sz="2400" b="1">
                <a:solidFill>
                  <a:schemeClr val="dk1"/>
                </a:solidFill>
                <a:latin typeface="Libre Franklin"/>
                <a:ea typeface="Libre Franklin"/>
                <a:cs typeface="Libre Franklin"/>
                <a:sym typeface="Libre Franklin"/>
              </a:rPr>
              <a:t>Nos différentes actions</a:t>
            </a:r>
            <a:br>
              <a:rPr lang="fr-FR" sz="2400" b="1">
                <a:solidFill>
                  <a:schemeClr val="dk1"/>
                </a:solidFill>
                <a:latin typeface="Libre Franklin"/>
                <a:ea typeface="Libre Franklin"/>
                <a:cs typeface="Libre Franklin"/>
                <a:sym typeface="Libre Franklin"/>
              </a:rPr>
            </a:br>
            <a:endParaRPr sz="24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ct val="100000"/>
              <a:buFont typeface="Calibri"/>
              <a:buNone/>
            </a:pPr>
            <a:endParaRPr sz="28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ct val="100000"/>
              <a:buFont typeface="Calibri"/>
              <a:buNone/>
            </a:pPr>
            <a:endParaRPr sz="20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ct val="100000"/>
              <a:buFont typeface="Calibri"/>
              <a:buNone/>
            </a:pPr>
            <a:endParaRPr sz="24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ct val="100000"/>
              <a:buFont typeface="Calibri"/>
              <a:buNone/>
            </a:pPr>
            <a:endParaRPr sz="4500">
              <a:solidFill>
                <a:schemeClr val="dk1"/>
              </a:solidFill>
              <a:latin typeface="Libre Franklin"/>
              <a:ea typeface="Libre Franklin"/>
              <a:cs typeface="Libre Franklin"/>
              <a:sym typeface="Libre Franklin"/>
            </a:endParaRPr>
          </a:p>
        </p:txBody>
      </p:sp>
      <p:cxnSp>
        <p:nvCxnSpPr>
          <p:cNvPr id="125" name="Google Shape;125;p5"/>
          <p:cNvCxnSpPr/>
          <p:nvPr/>
        </p:nvCxnSpPr>
        <p:spPr>
          <a:xfrm>
            <a:off x="482600" y="800100"/>
            <a:ext cx="5842000" cy="0"/>
          </a:xfrm>
          <a:prstGeom prst="straightConnector1">
            <a:avLst/>
          </a:prstGeom>
          <a:noFill/>
          <a:ln w="19050" cap="flat" cmpd="sng">
            <a:solidFill>
              <a:srgbClr val="2AAC6F"/>
            </a:solidFill>
            <a:prstDash val="solid"/>
            <a:miter lim="800000"/>
            <a:headEnd type="none" w="sm" len="sm"/>
            <a:tailEnd type="none" w="sm" len="sm"/>
          </a:ln>
        </p:spPr>
      </p:cxnSp>
      <p:sp>
        <p:nvSpPr>
          <p:cNvPr id="126" name="Google Shape;126;p5"/>
          <p:cNvSpPr txBox="1"/>
          <p:nvPr/>
        </p:nvSpPr>
        <p:spPr>
          <a:xfrm>
            <a:off x="330200" y="1447799"/>
            <a:ext cx="1879500" cy="647700"/>
          </a:xfrm>
          <a:prstGeom prst="rect">
            <a:avLst/>
          </a:prstGeom>
          <a:solidFill>
            <a:schemeClr val="lt1"/>
          </a:solid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ct val="100000"/>
              <a:buFont typeface="Libre Franklin"/>
              <a:buNone/>
            </a:pPr>
            <a:br>
              <a:rPr lang="fr-FR" sz="2400" b="1">
                <a:solidFill>
                  <a:schemeClr val="dk1"/>
                </a:solidFill>
                <a:latin typeface="Libre Franklin"/>
                <a:ea typeface="Libre Franklin"/>
                <a:cs typeface="Libre Franklin"/>
                <a:sym typeface="Libre Franklin"/>
              </a:rPr>
            </a:br>
            <a:endParaRPr sz="24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ct val="100000"/>
              <a:buFont typeface="Calibri"/>
              <a:buNone/>
            </a:pPr>
            <a:endParaRPr sz="28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ct val="100000"/>
              <a:buFont typeface="Calibri"/>
              <a:buNone/>
            </a:pPr>
            <a:endParaRPr sz="20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ct val="100000"/>
              <a:buFont typeface="Calibri"/>
              <a:buNone/>
            </a:pPr>
            <a:endParaRPr sz="24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ct val="100000"/>
              <a:buFont typeface="Calibri"/>
              <a:buNone/>
            </a:pPr>
            <a:endParaRPr sz="4500">
              <a:solidFill>
                <a:schemeClr val="dk1"/>
              </a:solidFill>
              <a:latin typeface="Libre Franklin"/>
              <a:ea typeface="Libre Franklin"/>
              <a:cs typeface="Libre Franklin"/>
              <a:sym typeface="Libre Franklin"/>
            </a:endParaRPr>
          </a:p>
        </p:txBody>
      </p:sp>
      <p:sp>
        <p:nvSpPr>
          <p:cNvPr id="127" name="Google Shape;127;p5"/>
          <p:cNvSpPr txBox="1"/>
          <p:nvPr/>
        </p:nvSpPr>
        <p:spPr>
          <a:xfrm>
            <a:off x="2319075" y="2930575"/>
            <a:ext cx="4386600" cy="1674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2600"/>
              <a:buFont typeface="Libre Franklin"/>
              <a:buNone/>
            </a:pPr>
            <a:r>
              <a:rPr lang="fr-FR" sz="1600" b="1">
                <a:solidFill>
                  <a:srgbClr val="2AAC6F"/>
                </a:solidFill>
                <a:latin typeface="Libre Franklin"/>
                <a:ea typeface="Libre Franklin"/>
                <a:cs typeface="Libre Franklin"/>
                <a:sym typeface="Libre Franklin"/>
              </a:rPr>
              <a:t>Nos garde-mangers solidaires</a:t>
            </a:r>
            <a:br>
              <a:rPr lang="fr-FR" sz="1600">
                <a:solidFill>
                  <a:srgbClr val="2AAC6F"/>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Nos garde-mangers solidaires sont fabriqués en bois recyclé par des personnes éloignées de l’emploi (avec Emmaüs Défis). Accueillis par des structures engagées, les habitants d’un quartier l’utilisent pour donner et collecter des produits.</a:t>
            </a: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rgbClr val="2AAC6F"/>
              </a:buClr>
              <a:buSzPts val="2600"/>
              <a:buFont typeface="Libre Franklin"/>
              <a:buNone/>
            </a:pPr>
            <a:r>
              <a:rPr lang="fr-FR" sz="1600" b="1">
                <a:solidFill>
                  <a:srgbClr val="2AAC6F"/>
                </a:solidFill>
                <a:latin typeface="Libre Franklin"/>
                <a:ea typeface="Libre Franklin"/>
                <a:cs typeface="Libre Franklin"/>
                <a:sym typeface="Libre Franklin"/>
              </a:rPr>
              <a:t>200 installés d’ici fin 2022</a:t>
            </a: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2200"/>
              <a:buFont typeface="Calibri"/>
              <a:buNone/>
            </a:pPr>
            <a:endParaRPr sz="16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rgbClr val="2AAC6F"/>
              </a:buClr>
              <a:buSzPts val="2200"/>
              <a:buFont typeface="Libre Franklin"/>
              <a:buNone/>
            </a:pPr>
            <a:r>
              <a:rPr lang="fr-FR" sz="1600" b="1">
                <a:solidFill>
                  <a:srgbClr val="2AAC6F"/>
                </a:solidFill>
                <a:latin typeface="Libre Franklin"/>
                <a:ea typeface="Libre Franklin"/>
                <a:cs typeface="Libre Franklin"/>
                <a:sym typeface="Libre Franklin"/>
              </a:rPr>
              <a:t>Une centaine sont en cours d’installation.</a:t>
            </a:r>
            <a:endParaRPr sz="1600" b="1">
              <a:solidFill>
                <a:srgbClr val="2AAC6F"/>
              </a:solidFill>
              <a:latin typeface="Libre Franklin"/>
              <a:ea typeface="Libre Franklin"/>
              <a:cs typeface="Libre Franklin"/>
              <a:sym typeface="Libre Franklin"/>
            </a:endParaRPr>
          </a:p>
        </p:txBody>
      </p:sp>
      <p:sp>
        <p:nvSpPr>
          <p:cNvPr id="128" name="Google Shape;128;p5"/>
          <p:cNvSpPr txBox="1"/>
          <p:nvPr/>
        </p:nvSpPr>
        <p:spPr>
          <a:xfrm>
            <a:off x="2333221" y="6557890"/>
            <a:ext cx="4001700" cy="1547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6400"/>
              <a:buFont typeface="Libre Franklin"/>
              <a:buNone/>
            </a:pPr>
            <a:r>
              <a:rPr lang="fr-FR" sz="1600" b="1">
                <a:solidFill>
                  <a:srgbClr val="2AAC6F"/>
                </a:solidFill>
                <a:latin typeface="Libre Franklin"/>
                <a:ea typeface="Libre Franklin"/>
                <a:cs typeface="Libre Franklin"/>
                <a:sym typeface="Libre Franklin"/>
              </a:rPr>
              <a:t>Les commerces solidaires</a:t>
            </a:r>
            <a:endParaRPr sz="1600" b="1">
              <a:solidFill>
                <a:srgbClr val="2AAC6F"/>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5600"/>
              <a:buFont typeface="Libre Franklin"/>
              <a:buNone/>
            </a:pPr>
            <a:r>
              <a:rPr lang="fr-FR" sz="1600">
                <a:solidFill>
                  <a:schemeClr val="dk1"/>
                </a:solidFill>
                <a:latin typeface="Libre Franklin"/>
                <a:ea typeface="Libre Franklin"/>
                <a:cs typeface="Libre Franklin"/>
                <a:sym typeface="Libre Franklin"/>
              </a:rPr>
              <a:t>Des commerces offrent des invendus à des personnes en difficultés au moyen de notre plateforme digitale. </a:t>
            </a:r>
            <a:br>
              <a:rPr lang="fr-FR" sz="1600">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Ils luttent ainsi contre le gaspillage et paient moins d’impôts.</a:t>
            </a:r>
            <a:endParaRPr sz="1600"/>
          </a:p>
          <a:p>
            <a:pPr marL="0" marR="0" lvl="0" indent="0" algn="l" rtl="0">
              <a:lnSpc>
                <a:spcPct val="90000"/>
              </a:lnSpc>
              <a:spcBef>
                <a:spcPts val="0"/>
              </a:spcBef>
              <a:spcAft>
                <a:spcPts val="0"/>
              </a:spcAft>
              <a:buClr>
                <a:srgbClr val="2AAC6F"/>
              </a:buClr>
              <a:buSzPts val="5600"/>
              <a:buFont typeface="Libre Franklin"/>
              <a:buNone/>
            </a:pPr>
            <a:r>
              <a:rPr lang="fr-FR" sz="1600" b="1">
                <a:solidFill>
                  <a:srgbClr val="2AAC6F"/>
                </a:solidFill>
                <a:latin typeface="Libre Franklin"/>
                <a:ea typeface="Libre Franklin"/>
                <a:cs typeface="Libre Franklin"/>
                <a:sym typeface="Libre Franklin"/>
              </a:rPr>
              <a:t>100 000 équivalents repas offerts</a:t>
            </a:r>
            <a:endParaRPr sz="1600"/>
          </a:p>
        </p:txBody>
      </p:sp>
      <p:sp>
        <p:nvSpPr>
          <p:cNvPr id="129" name="Google Shape;129;p5"/>
          <p:cNvSpPr txBox="1"/>
          <p:nvPr/>
        </p:nvSpPr>
        <p:spPr>
          <a:xfrm>
            <a:off x="2333225" y="8371875"/>
            <a:ext cx="4317300" cy="1378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1700"/>
              <a:buFont typeface="Libre Franklin"/>
              <a:buNone/>
            </a:pPr>
            <a:r>
              <a:rPr lang="fr-FR" sz="1600" b="1">
                <a:solidFill>
                  <a:srgbClr val="2AAC6F"/>
                </a:solidFill>
                <a:latin typeface="Libre Franklin"/>
                <a:ea typeface="Libre Franklin"/>
                <a:cs typeface="Libre Franklin"/>
                <a:sym typeface="Libre Franklin"/>
              </a:rPr>
              <a:t>Les bons solidaires (lancement T2 21)</a:t>
            </a:r>
            <a:br>
              <a:rPr lang="fr-FR" sz="1600">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Des personnes en précarité pourront réserver des bons solidaires HopHopFood sur notre application et aller choisir gratuitement les produits dans les magasins partenaires</a:t>
            </a:r>
            <a:r>
              <a:rPr lang="fr-FR" sz="1600" b="1">
                <a:solidFill>
                  <a:schemeClr val="dk1"/>
                </a:solidFill>
                <a:latin typeface="Libre Franklin"/>
                <a:ea typeface="Libre Franklin"/>
                <a:cs typeface="Libre Franklin"/>
                <a:sym typeface="Libre Franklin"/>
              </a:rPr>
              <a:t>.</a:t>
            </a:r>
            <a:endParaRPr sz="16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ts val="4500"/>
              <a:buFont typeface="Calibri"/>
              <a:buNone/>
            </a:pPr>
            <a:endParaRPr sz="1600">
              <a:solidFill>
                <a:schemeClr val="dk1"/>
              </a:solidFill>
              <a:latin typeface="Libre Franklin"/>
              <a:ea typeface="Libre Franklin"/>
              <a:cs typeface="Libre Franklin"/>
              <a:sym typeface="Libre Franklin"/>
            </a:endParaRPr>
          </a:p>
        </p:txBody>
      </p:sp>
      <p:sp>
        <p:nvSpPr>
          <p:cNvPr id="130" name="Google Shape;130;p5"/>
          <p:cNvSpPr txBox="1"/>
          <p:nvPr/>
        </p:nvSpPr>
        <p:spPr>
          <a:xfrm>
            <a:off x="2249675" y="1204725"/>
            <a:ext cx="4386600" cy="1674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2600"/>
              <a:buFont typeface="Libre Franklin"/>
              <a:buNone/>
            </a:pPr>
            <a:r>
              <a:rPr lang="fr-FR" sz="1600" b="1">
                <a:solidFill>
                  <a:srgbClr val="2AAC6F"/>
                </a:solidFill>
                <a:latin typeface="Libre Franklin"/>
                <a:ea typeface="Libre Franklin"/>
                <a:cs typeface="Libre Franklin"/>
                <a:sym typeface="Libre Franklin"/>
              </a:rPr>
              <a:t>Dons alimentaires entre particuliers</a:t>
            </a:r>
            <a:br>
              <a:rPr lang="fr-FR" sz="1600">
                <a:solidFill>
                  <a:srgbClr val="2AAC6F"/>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Les  particuliers peuvent offrir facilement des produits à des personnes en difficultés. Il leur suffit de les poster sur l’application et de les donner aux bénéficiaires qui les auront réservés en ligne.</a:t>
            </a:r>
            <a:br>
              <a:rPr lang="fr-FR" sz="1600">
                <a:solidFill>
                  <a:schemeClr val="dk1"/>
                </a:solidFill>
                <a:latin typeface="Libre Franklin"/>
                <a:ea typeface="Libre Franklin"/>
                <a:cs typeface="Libre Franklin"/>
                <a:sym typeface="Libre Franklin"/>
              </a:rPr>
            </a:br>
            <a:r>
              <a:rPr lang="fr-FR" sz="1600" b="1">
                <a:solidFill>
                  <a:srgbClr val="2AAC6F"/>
                </a:solidFill>
                <a:latin typeface="Libre Franklin"/>
                <a:ea typeface="Libre Franklin"/>
                <a:cs typeface="Libre Franklin"/>
                <a:sym typeface="Libre Franklin"/>
              </a:rPr>
              <a:t>200 000 équivalents repas offerts</a:t>
            </a:r>
            <a:endParaRPr sz="1600"/>
          </a:p>
        </p:txBody>
      </p:sp>
      <p:sp>
        <p:nvSpPr>
          <p:cNvPr id="131" name="Google Shape;131;p5"/>
          <p:cNvSpPr txBox="1"/>
          <p:nvPr/>
        </p:nvSpPr>
        <p:spPr>
          <a:xfrm>
            <a:off x="2319075" y="4808850"/>
            <a:ext cx="4317300" cy="1674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2300"/>
              <a:buFont typeface="Libre Franklin"/>
              <a:buNone/>
            </a:pPr>
            <a:r>
              <a:rPr lang="fr-FR" sz="1600" b="1">
                <a:solidFill>
                  <a:srgbClr val="2AAC6F"/>
                </a:solidFill>
                <a:latin typeface="Libre Franklin"/>
                <a:ea typeface="Libre Franklin"/>
                <a:cs typeface="Libre Franklin"/>
                <a:sym typeface="Libre Franklin"/>
              </a:rPr>
              <a:t>Nos collectes en magasins</a:t>
            </a:r>
            <a:br>
              <a:rPr lang="fr-FR" sz="1600">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Nous réalisons des collectes auprès des clients de magasins partenaires et offrons ensuite ces produits sur notre application ou à des associations partenaires.</a:t>
            </a:r>
            <a:endParaRPr sz="1600"/>
          </a:p>
          <a:p>
            <a:pPr marL="0" marR="0" lvl="0" indent="0" algn="l" rtl="0">
              <a:lnSpc>
                <a:spcPct val="90000"/>
              </a:lnSpc>
              <a:spcBef>
                <a:spcPts val="0"/>
              </a:spcBef>
              <a:spcAft>
                <a:spcPts val="0"/>
              </a:spcAft>
              <a:buClr>
                <a:srgbClr val="2AAC6F"/>
              </a:buClr>
              <a:buSzPts val="2000"/>
              <a:buFont typeface="Libre Franklin"/>
              <a:buNone/>
            </a:pPr>
            <a:r>
              <a:rPr lang="fr-FR" sz="1600" b="1">
                <a:solidFill>
                  <a:srgbClr val="2AAC6F"/>
                </a:solidFill>
                <a:latin typeface="Libre Franklin"/>
                <a:ea typeface="Libre Franklin"/>
                <a:cs typeface="Libre Franklin"/>
                <a:sym typeface="Libre Franklin"/>
              </a:rPr>
              <a:t>30 000 équivalents repas offerts</a:t>
            </a:r>
            <a:endParaRPr sz="1600"/>
          </a:p>
        </p:txBody>
      </p:sp>
      <p:pic>
        <p:nvPicPr>
          <p:cNvPr id="132" name="Google Shape;132;p5"/>
          <p:cNvPicPr preferRelativeResize="0"/>
          <p:nvPr/>
        </p:nvPicPr>
        <p:blipFill rotWithShape="1">
          <a:blip r:embed="rId3">
            <a:alphaModFix/>
          </a:blip>
          <a:srcRect/>
          <a:stretch/>
        </p:blipFill>
        <p:spPr>
          <a:xfrm>
            <a:off x="519845" y="4856252"/>
            <a:ext cx="1381601" cy="1381601"/>
          </a:xfrm>
          <a:prstGeom prst="rect">
            <a:avLst/>
          </a:prstGeom>
          <a:noFill/>
          <a:ln>
            <a:noFill/>
          </a:ln>
        </p:spPr>
      </p:pic>
      <p:pic>
        <p:nvPicPr>
          <p:cNvPr id="133" name="Google Shape;133;p5"/>
          <p:cNvPicPr preferRelativeResize="0"/>
          <p:nvPr/>
        </p:nvPicPr>
        <p:blipFill rotWithShape="1">
          <a:blip r:embed="rId4">
            <a:alphaModFix/>
          </a:blip>
          <a:srcRect/>
          <a:stretch/>
        </p:blipFill>
        <p:spPr>
          <a:xfrm>
            <a:off x="515619" y="3106256"/>
            <a:ext cx="1508666" cy="1414725"/>
          </a:xfrm>
          <a:prstGeom prst="rect">
            <a:avLst/>
          </a:prstGeom>
          <a:noFill/>
          <a:ln>
            <a:noFill/>
          </a:ln>
        </p:spPr>
      </p:pic>
      <p:pic>
        <p:nvPicPr>
          <p:cNvPr id="134" name="Google Shape;134;p5"/>
          <p:cNvPicPr preferRelativeResize="0"/>
          <p:nvPr/>
        </p:nvPicPr>
        <p:blipFill rotWithShape="1">
          <a:blip r:embed="rId5">
            <a:alphaModFix/>
          </a:blip>
          <a:srcRect/>
          <a:stretch/>
        </p:blipFill>
        <p:spPr>
          <a:xfrm>
            <a:off x="484437" y="6573155"/>
            <a:ext cx="1528481" cy="1528481"/>
          </a:xfrm>
          <a:prstGeom prst="rect">
            <a:avLst/>
          </a:prstGeom>
          <a:noFill/>
          <a:ln>
            <a:noFill/>
          </a:ln>
        </p:spPr>
      </p:pic>
      <p:pic>
        <p:nvPicPr>
          <p:cNvPr id="135" name="Google Shape;135;p5"/>
          <p:cNvPicPr preferRelativeResize="0"/>
          <p:nvPr/>
        </p:nvPicPr>
        <p:blipFill rotWithShape="1">
          <a:blip r:embed="rId6">
            <a:alphaModFix/>
          </a:blip>
          <a:srcRect/>
          <a:stretch/>
        </p:blipFill>
        <p:spPr>
          <a:xfrm>
            <a:off x="494340" y="8403930"/>
            <a:ext cx="1508666" cy="1508666"/>
          </a:xfrm>
          <a:prstGeom prst="rect">
            <a:avLst/>
          </a:prstGeom>
          <a:noFill/>
          <a:ln>
            <a:noFill/>
          </a:ln>
        </p:spPr>
      </p:pic>
      <p:cxnSp>
        <p:nvCxnSpPr>
          <p:cNvPr id="136" name="Google Shape;136;p5"/>
          <p:cNvCxnSpPr/>
          <p:nvPr/>
        </p:nvCxnSpPr>
        <p:spPr>
          <a:xfrm>
            <a:off x="-4193383" y="1447791"/>
            <a:ext cx="3863700" cy="0"/>
          </a:xfrm>
          <a:prstGeom prst="straightConnector1">
            <a:avLst/>
          </a:prstGeom>
          <a:noFill/>
          <a:ln w="19050" cap="flat" cmpd="sng">
            <a:solidFill>
              <a:srgbClr val="2AAC6F"/>
            </a:solidFill>
            <a:prstDash val="solid"/>
            <a:miter lim="800000"/>
            <a:headEnd type="none" w="sm" len="sm"/>
            <a:tailEnd type="none" w="sm" len="sm"/>
          </a:ln>
        </p:spPr>
      </p:cxnSp>
      <p:pic>
        <p:nvPicPr>
          <p:cNvPr id="137" name="Google Shape;137;p5"/>
          <p:cNvPicPr preferRelativeResize="0"/>
          <p:nvPr/>
        </p:nvPicPr>
        <p:blipFill>
          <a:blip r:embed="rId7">
            <a:alphaModFix/>
          </a:blip>
          <a:stretch>
            <a:fillRect/>
          </a:stretch>
        </p:blipFill>
        <p:spPr>
          <a:xfrm>
            <a:off x="519850" y="1308563"/>
            <a:ext cx="1381601" cy="1381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p:nvPr/>
        </p:nvSpPr>
        <p:spPr>
          <a:xfrm>
            <a:off x="362608" y="406401"/>
            <a:ext cx="6127092" cy="647699"/>
          </a:xfrm>
          <a:prstGeom prst="rect">
            <a:avLst/>
          </a:prstGeom>
          <a:solidFill>
            <a:schemeClr val="lt1"/>
          </a:solid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ct val="100000"/>
              <a:buFont typeface="Libre Franklin"/>
              <a:buNone/>
            </a:pPr>
            <a:r>
              <a:rPr lang="fr-FR" sz="2400" b="1">
                <a:solidFill>
                  <a:schemeClr val="dk1"/>
                </a:solidFill>
                <a:latin typeface="Libre Franklin"/>
                <a:ea typeface="Libre Franklin"/>
                <a:cs typeface="Libre Franklin"/>
                <a:sym typeface="Libre Franklin"/>
              </a:rPr>
              <a:t>Focus sur les commerces solidaires : comment ça marche ?</a:t>
            </a:r>
            <a:endParaRPr/>
          </a:p>
          <a:p>
            <a:pPr marL="0" marR="0" lvl="0" indent="0" algn="l" rtl="0">
              <a:lnSpc>
                <a:spcPct val="90000"/>
              </a:lnSpc>
              <a:spcBef>
                <a:spcPts val="0"/>
              </a:spcBef>
              <a:spcAft>
                <a:spcPts val="0"/>
              </a:spcAft>
              <a:buClr>
                <a:schemeClr val="dk1"/>
              </a:buClr>
              <a:buSzPct val="100000"/>
              <a:buFont typeface="Calibri"/>
              <a:buNone/>
            </a:pPr>
            <a:endParaRPr sz="2800" b="1">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ct val="100000"/>
              <a:buFont typeface="Calibri"/>
              <a:buNone/>
            </a:pPr>
            <a:endParaRPr sz="20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ct val="100000"/>
              <a:buFont typeface="Calibri"/>
              <a:buNone/>
            </a:pPr>
            <a:endParaRPr sz="24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ct val="100000"/>
              <a:buFont typeface="Calibri"/>
              <a:buNone/>
            </a:pPr>
            <a:endParaRPr sz="4500">
              <a:solidFill>
                <a:schemeClr val="dk1"/>
              </a:solidFill>
              <a:latin typeface="Libre Franklin"/>
              <a:ea typeface="Libre Franklin"/>
              <a:cs typeface="Libre Franklin"/>
              <a:sym typeface="Libre Franklin"/>
            </a:endParaRPr>
          </a:p>
        </p:txBody>
      </p:sp>
      <p:cxnSp>
        <p:nvCxnSpPr>
          <p:cNvPr id="143" name="Google Shape;143;p6"/>
          <p:cNvCxnSpPr/>
          <p:nvPr/>
        </p:nvCxnSpPr>
        <p:spPr>
          <a:xfrm>
            <a:off x="362608" y="1058333"/>
            <a:ext cx="5842000" cy="0"/>
          </a:xfrm>
          <a:prstGeom prst="straightConnector1">
            <a:avLst/>
          </a:prstGeom>
          <a:noFill/>
          <a:ln w="19050" cap="flat" cmpd="sng">
            <a:solidFill>
              <a:srgbClr val="2AAC6F"/>
            </a:solidFill>
            <a:prstDash val="solid"/>
            <a:miter lim="800000"/>
            <a:headEnd type="none" w="sm" len="sm"/>
            <a:tailEnd type="none" w="sm" len="sm"/>
          </a:ln>
        </p:spPr>
      </p:cxnSp>
      <p:pic>
        <p:nvPicPr>
          <p:cNvPr id="144" name="Google Shape;144;p6" descr="one (1)"/>
          <p:cNvPicPr preferRelativeResize="0"/>
          <p:nvPr/>
        </p:nvPicPr>
        <p:blipFill rotWithShape="1">
          <a:blip r:embed="rId3">
            <a:alphaModFix/>
          </a:blip>
          <a:srcRect/>
          <a:stretch/>
        </p:blipFill>
        <p:spPr>
          <a:xfrm>
            <a:off x="317839" y="1277003"/>
            <a:ext cx="609600" cy="609600"/>
          </a:xfrm>
          <a:prstGeom prst="rect">
            <a:avLst/>
          </a:prstGeom>
          <a:noFill/>
          <a:ln>
            <a:noFill/>
          </a:ln>
        </p:spPr>
      </p:pic>
      <p:pic>
        <p:nvPicPr>
          <p:cNvPr id="145" name="Google Shape;145;p6" descr="two (1)"/>
          <p:cNvPicPr preferRelativeResize="0"/>
          <p:nvPr/>
        </p:nvPicPr>
        <p:blipFill rotWithShape="1">
          <a:blip r:embed="rId4">
            <a:alphaModFix/>
          </a:blip>
          <a:srcRect/>
          <a:stretch/>
        </p:blipFill>
        <p:spPr>
          <a:xfrm>
            <a:off x="317839" y="3805577"/>
            <a:ext cx="609600" cy="609600"/>
          </a:xfrm>
          <a:prstGeom prst="rect">
            <a:avLst/>
          </a:prstGeom>
          <a:noFill/>
          <a:ln>
            <a:noFill/>
          </a:ln>
        </p:spPr>
      </p:pic>
      <p:pic>
        <p:nvPicPr>
          <p:cNvPr id="146" name="Google Shape;146;p6" descr="three (1)"/>
          <p:cNvPicPr preferRelativeResize="0"/>
          <p:nvPr/>
        </p:nvPicPr>
        <p:blipFill rotWithShape="1">
          <a:blip r:embed="rId5">
            <a:alphaModFix/>
          </a:blip>
          <a:srcRect/>
          <a:stretch/>
        </p:blipFill>
        <p:spPr>
          <a:xfrm>
            <a:off x="317839" y="6130491"/>
            <a:ext cx="609600" cy="609600"/>
          </a:xfrm>
          <a:prstGeom prst="rect">
            <a:avLst/>
          </a:prstGeom>
          <a:noFill/>
          <a:ln>
            <a:noFill/>
          </a:ln>
        </p:spPr>
      </p:pic>
      <p:sp>
        <p:nvSpPr>
          <p:cNvPr id="147" name="Google Shape;147;p6"/>
          <p:cNvSpPr txBox="1"/>
          <p:nvPr/>
        </p:nvSpPr>
        <p:spPr>
          <a:xfrm>
            <a:off x="1109980" y="1248532"/>
            <a:ext cx="54567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a:solidFill>
                  <a:schemeClr val="dk1"/>
                </a:solidFill>
                <a:latin typeface="Calibri"/>
                <a:ea typeface="Calibri"/>
                <a:cs typeface="Calibri"/>
                <a:sym typeface="Calibri"/>
              </a:rPr>
              <a:t>Un commerce de proximité veut lutter contre son gaspillage, aider des personnes en difficultés et faire des économies d’impôts. </a:t>
            </a:r>
            <a:endParaRPr/>
          </a:p>
        </p:txBody>
      </p:sp>
      <p:sp>
        <p:nvSpPr>
          <p:cNvPr id="148" name="Google Shape;148;p6"/>
          <p:cNvSpPr txBox="1"/>
          <p:nvPr/>
        </p:nvSpPr>
        <p:spPr>
          <a:xfrm>
            <a:off x="1096772" y="2007317"/>
            <a:ext cx="54822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i="0">
                <a:solidFill>
                  <a:srgbClr val="444444"/>
                </a:solidFill>
                <a:latin typeface="Alice"/>
                <a:ea typeface="Alice"/>
                <a:cs typeface="Alice"/>
                <a:sym typeface="Alice"/>
              </a:rPr>
              <a:t>Nous définissons avec lui </a:t>
            </a:r>
            <a:r>
              <a:rPr lang="fr-FR" sz="1600" b="0" i="0">
                <a:solidFill>
                  <a:srgbClr val="444444"/>
                </a:solidFill>
                <a:latin typeface="Alice"/>
                <a:ea typeface="Alice"/>
                <a:cs typeface="Alice"/>
                <a:sym typeface="Alice"/>
              </a:rPr>
              <a:t>ce qu'il souhaite donner et à quelle fréquence, puis</a:t>
            </a:r>
            <a:r>
              <a:rPr lang="fr-FR" sz="1600">
                <a:solidFill>
                  <a:srgbClr val="444444"/>
                </a:solidFill>
                <a:latin typeface="Alice"/>
                <a:ea typeface="Alice"/>
                <a:cs typeface="Alice"/>
                <a:sym typeface="Alice"/>
              </a:rPr>
              <a:t> </a:t>
            </a:r>
            <a:r>
              <a:rPr lang="fr-FR" sz="1600" b="0" i="0">
                <a:solidFill>
                  <a:srgbClr val="444444"/>
                </a:solidFill>
                <a:latin typeface="Alice"/>
                <a:ea typeface="Alice"/>
                <a:cs typeface="Alice"/>
                <a:sym typeface="Alice"/>
              </a:rPr>
              <a:t> nous lui créons un compte dédié.</a:t>
            </a:r>
            <a:br>
              <a:rPr lang="fr-FR" sz="1600" b="1" i="0">
                <a:solidFill>
                  <a:srgbClr val="444444"/>
                </a:solidFill>
                <a:latin typeface="Alice"/>
                <a:ea typeface="Alice"/>
                <a:cs typeface="Alice"/>
                <a:sym typeface="Alice"/>
              </a:rPr>
            </a:br>
            <a:r>
              <a:rPr lang="fr-FR" sz="1600" b="0" i="0">
                <a:solidFill>
                  <a:srgbClr val="444444"/>
                </a:solidFill>
                <a:latin typeface="Alice"/>
                <a:ea typeface="Alice"/>
                <a:cs typeface="Alice"/>
                <a:sym typeface="Alice"/>
              </a:rPr>
              <a:t>Si ces dons sont réguliers, ils seront mis automatiquement en </a:t>
            </a:r>
            <a:r>
              <a:rPr lang="fr-FR" sz="1600">
                <a:solidFill>
                  <a:srgbClr val="444444"/>
                </a:solidFill>
                <a:latin typeface="Alice"/>
                <a:ea typeface="Alice"/>
                <a:cs typeface="Alice"/>
                <a:sym typeface="Alice"/>
              </a:rPr>
              <a:t>ligne </a:t>
            </a:r>
            <a:r>
              <a:rPr lang="fr-FR" sz="1600" b="0" i="0">
                <a:solidFill>
                  <a:srgbClr val="444444"/>
                </a:solidFill>
                <a:latin typeface="Alice"/>
                <a:ea typeface="Alice"/>
                <a:cs typeface="Alice"/>
                <a:sym typeface="Alice"/>
              </a:rPr>
              <a:t>sur l'application.</a:t>
            </a:r>
            <a:br>
              <a:rPr lang="fr-FR" sz="1600">
                <a:solidFill>
                  <a:schemeClr val="dk1"/>
                </a:solidFill>
                <a:latin typeface="Calibri"/>
                <a:ea typeface="Calibri"/>
                <a:cs typeface="Calibri"/>
                <a:sym typeface="Calibri"/>
              </a:rPr>
            </a:br>
            <a:r>
              <a:rPr lang="fr-FR" sz="1600" b="0" i="0">
                <a:solidFill>
                  <a:srgbClr val="444444"/>
                </a:solidFill>
                <a:latin typeface="Alice"/>
                <a:ea typeface="Alice"/>
                <a:cs typeface="Alice"/>
                <a:sym typeface="Alice"/>
              </a:rPr>
              <a:t>S’il veut gére</a:t>
            </a:r>
            <a:r>
              <a:rPr lang="fr-FR" sz="1600">
                <a:solidFill>
                  <a:srgbClr val="444444"/>
                </a:solidFill>
                <a:latin typeface="Alice"/>
                <a:ea typeface="Alice"/>
                <a:cs typeface="Alice"/>
                <a:sym typeface="Alice"/>
              </a:rPr>
              <a:t>r lui-même ses dons au quotidien, il peut utiliser l’application HopHopFood Pro qui lui est dédiée (printemps 21)</a:t>
            </a:r>
            <a:endParaRPr sz="1600">
              <a:solidFill>
                <a:schemeClr val="dk1"/>
              </a:solidFill>
              <a:latin typeface="Calibri"/>
              <a:ea typeface="Calibri"/>
              <a:cs typeface="Calibri"/>
              <a:sym typeface="Calibri"/>
            </a:endParaRPr>
          </a:p>
        </p:txBody>
      </p:sp>
      <p:sp>
        <p:nvSpPr>
          <p:cNvPr id="149" name="Google Shape;149;p6"/>
          <p:cNvSpPr txBox="1"/>
          <p:nvPr/>
        </p:nvSpPr>
        <p:spPr>
          <a:xfrm>
            <a:off x="1093998" y="3851972"/>
            <a:ext cx="5395800" cy="2062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i="0">
                <a:solidFill>
                  <a:srgbClr val="444444"/>
                </a:solidFill>
                <a:latin typeface="Alice"/>
                <a:ea typeface="Alice"/>
                <a:cs typeface="Alice"/>
                <a:sym typeface="Alice"/>
              </a:rPr>
              <a:t>La/le bénéficiaire :</a:t>
            </a:r>
            <a:endParaRPr sz="1600" b="0" i="0">
              <a:solidFill>
                <a:srgbClr val="444444"/>
              </a:solidFill>
              <a:latin typeface="Alice"/>
              <a:ea typeface="Alice"/>
              <a:cs typeface="Alice"/>
              <a:sym typeface="Alice"/>
            </a:endParaRPr>
          </a:p>
          <a:p>
            <a:pPr marL="0" marR="0" lvl="0" indent="-101600" algn="l" rtl="0">
              <a:spcBef>
                <a:spcPts val="0"/>
              </a:spcBef>
              <a:spcAft>
                <a:spcPts val="0"/>
              </a:spcAft>
              <a:buClr>
                <a:srgbClr val="444444"/>
              </a:buClr>
              <a:buSzPts val="1600"/>
              <a:buFont typeface="Arial"/>
              <a:buChar char="•"/>
            </a:pPr>
            <a:r>
              <a:rPr lang="fr-FR" sz="1600" b="0" i="0">
                <a:solidFill>
                  <a:srgbClr val="444444"/>
                </a:solidFill>
                <a:latin typeface="Alice"/>
                <a:ea typeface="Alice"/>
                <a:cs typeface="Alice"/>
                <a:sym typeface="Alice"/>
              </a:rPr>
              <a:t>  Télécharge l'application et crée un compte gratuit.</a:t>
            </a:r>
            <a:endParaRPr/>
          </a:p>
          <a:p>
            <a:pPr marL="0" marR="0" lvl="0" indent="-101600" algn="l" rtl="0">
              <a:spcBef>
                <a:spcPts val="0"/>
              </a:spcBef>
              <a:spcAft>
                <a:spcPts val="0"/>
              </a:spcAft>
              <a:buClr>
                <a:srgbClr val="444444"/>
              </a:buClr>
              <a:buSzPts val="1600"/>
              <a:buFont typeface="Arial"/>
              <a:buChar char="•"/>
            </a:pPr>
            <a:r>
              <a:rPr lang="fr-FR" sz="1600" b="0" i="0">
                <a:solidFill>
                  <a:srgbClr val="444444"/>
                </a:solidFill>
                <a:latin typeface="Alice"/>
                <a:ea typeface="Alice"/>
                <a:cs typeface="Alice"/>
                <a:sym typeface="Alice"/>
              </a:rPr>
              <a:t>  Saisit un code d'accès qui lui est donné  par une structure habilitée partenaire</a:t>
            </a:r>
            <a:r>
              <a:rPr lang="fr-FR" sz="1600">
                <a:solidFill>
                  <a:srgbClr val="444444"/>
                </a:solidFill>
                <a:latin typeface="Alice"/>
                <a:ea typeface="Alice"/>
                <a:cs typeface="Alice"/>
                <a:sym typeface="Alice"/>
              </a:rPr>
              <a:t> et réserve </a:t>
            </a:r>
            <a:r>
              <a:rPr lang="fr-FR" sz="1600" b="0" i="0">
                <a:solidFill>
                  <a:srgbClr val="444444"/>
                </a:solidFill>
                <a:latin typeface="Alice"/>
                <a:ea typeface="Alice"/>
                <a:cs typeface="Alice"/>
                <a:sym typeface="Alice"/>
              </a:rPr>
              <a:t>les produits gratuits et les bons solidaires (selon les règles en vigueur)</a:t>
            </a:r>
            <a:endParaRPr/>
          </a:p>
          <a:p>
            <a:pPr marL="0" marR="0" lvl="0" indent="-101600" algn="l" rtl="0">
              <a:spcBef>
                <a:spcPts val="0"/>
              </a:spcBef>
              <a:spcAft>
                <a:spcPts val="0"/>
              </a:spcAft>
              <a:buClr>
                <a:srgbClr val="444444"/>
              </a:buClr>
              <a:buSzPts val="1600"/>
              <a:buFont typeface="Arial"/>
              <a:buChar char="•"/>
            </a:pPr>
            <a:r>
              <a:rPr lang="fr-FR" sz="1600" b="0" i="0">
                <a:solidFill>
                  <a:srgbClr val="444444"/>
                </a:solidFill>
                <a:latin typeface="Alice"/>
                <a:ea typeface="Alice"/>
                <a:cs typeface="Alice"/>
                <a:sym typeface="Alice"/>
              </a:rPr>
              <a:t>  Se rend au magasin pour collecter ou choisir ses produits, aux horaires indiqués par le commerce.</a:t>
            </a:r>
            <a:endParaRPr/>
          </a:p>
          <a:p>
            <a:pPr marL="0" marR="0" lvl="0" indent="-101600" algn="l" rtl="0">
              <a:spcBef>
                <a:spcPts val="0"/>
              </a:spcBef>
              <a:spcAft>
                <a:spcPts val="0"/>
              </a:spcAft>
              <a:buClr>
                <a:srgbClr val="444444"/>
              </a:buClr>
              <a:buSzPts val="1600"/>
              <a:buFont typeface="Arial"/>
              <a:buChar char="•"/>
            </a:pPr>
            <a:r>
              <a:rPr lang="fr-FR" sz="1600" b="0" i="0">
                <a:solidFill>
                  <a:srgbClr val="444444"/>
                </a:solidFill>
                <a:latin typeface="Alice"/>
                <a:ea typeface="Alice"/>
                <a:cs typeface="Alice"/>
                <a:sym typeface="Alice"/>
              </a:rPr>
              <a:t>  Évalue sur l'appli le commerce et les produits gratuits reçus.</a:t>
            </a:r>
            <a:endParaRPr/>
          </a:p>
        </p:txBody>
      </p:sp>
      <p:sp>
        <p:nvSpPr>
          <p:cNvPr id="150" name="Google Shape;150;p6"/>
          <p:cNvSpPr txBox="1"/>
          <p:nvPr/>
        </p:nvSpPr>
        <p:spPr>
          <a:xfrm>
            <a:off x="1122172" y="6130491"/>
            <a:ext cx="5257800" cy="2555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a:solidFill>
                  <a:srgbClr val="444444"/>
                </a:solidFill>
                <a:latin typeface="Alice"/>
                <a:ea typeface="Alice"/>
                <a:cs typeface="Alice"/>
                <a:sym typeface="Alice"/>
              </a:rPr>
              <a:t>A</a:t>
            </a:r>
            <a:r>
              <a:rPr lang="fr-FR" sz="1600" b="0" i="0">
                <a:solidFill>
                  <a:srgbClr val="444444"/>
                </a:solidFill>
                <a:latin typeface="Alice"/>
                <a:ea typeface="Alice"/>
                <a:cs typeface="Alice"/>
                <a:sym typeface="Alice"/>
              </a:rPr>
              <a:t>ssociation reconnue d'intérêt général, HopHopFood peut éditer un reçu de dons en nature permettant au commerçant de bénéficier d'une économie d'impôt selon les règles fiscales en vigueur (défiscalisation de 60 % de la valeur du don jusqu'à 20 000 € ou 0,5 % du chiffre d'affaires, par an). Ce reçu est édité par HopHopFood une fois par an, </a:t>
            </a:r>
            <a:r>
              <a:rPr lang="fr-FR" sz="1600">
                <a:solidFill>
                  <a:srgbClr val="444444"/>
                </a:solidFill>
                <a:latin typeface="Alice"/>
                <a:ea typeface="Alice"/>
                <a:cs typeface="Alice"/>
                <a:sym typeface="Alice"/>
              </a:rPr>
              <a:t>quelques jours après la fin de l’année fiscale du commerce</a:t>
            </a:r>
            <a:r>
              <a:rPr lang="fr-FR" sz="1600" b="0" i="0">
                <a:solidFill>
                  <a:srgbClr val="444444"/>
                </a:solidFill>
                <a:latin typeface="Alice"/>
                <a:ea typeface="Alice"/>
                <a:cs typeface="Alice"/>
                <a:sym typeface="Alice"/>
              </a:rPr>
              <a:t>, pour permettre au comptable du commerce de rentrer ces données dans la déclaration d'impôt sur les bénéfices (IS) du commerce.</a:t>
            </a:r>
            <a:endParaRPr sz="1600">
              <a:solidFill>
                <a:schemeClr val="dk1"/>
              </a:solidFill>
              <a:latin typeface="Calibri"/>
              <a:ea typeface="Calibri"/>
              <a:cs typeface="Calibri"/>
              <a:sym typeface="Calibri"/>
            </a:endParaRPr>
          </a:p>
        </p:txBody>
      </p:sp>
      <p:sp>
        <p:nvSpPr>
          <p:cNvPr id="151" name="Google Shape;151;p6"/>
          <p:cNvSpPr txBox="1"/>
          <p:nvPr/>
        </p:nvSpPr>
        <p:spPr>
          <a:xfrm>
            <a:off x="1126400" y="8637603"/>
            <a:ext cx="5452500" cy="1354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0">
                <a:solidFill>
                  <a:srgbClr val="444444"/>
                </a:solidFill>
                <a:latin typeface="Alice"/>
                <a:ea typeface="Alice"/>
                <a:cs typeface="Alice"/>
                <a:sym typeface="Alice"/>
              </a:rPr>
              <a:t>Pour financer sa démarche HopHop</a:t>
            </a:r>
            <a:r>
              <a:rPr lang="fr-FR" sz="1600">
                <a:solidFill>
                  <a:srgbClr val="444444"/>
                </a:solidFill>
                <a:latin typeface="Alice"/>
                <a:ea typeface="Alice"/>
                <a:cs typeface="Alice"/>
                <a:sym typeface="Alice"/>
              </a:rPr>
              <a:t>Food facture au commerce son service et formalise ce partenariat sous forme de convention. Le reçu de don est envoyé au commerçant lorsque la facture annuelle a été acquittée.</a:t>
            </a:r>
            <a:br>
              <a:rPr lang="fr-FR"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7"/>
          <p:cNvSpPr/>
          <p:nvPr/>
        </p:nvSpPr>
        <p:spPr>
          <a:xfrm rot="10800000" flipH="1">
            <a:off x="0" y="0"/>
            <a:ext cx="6858000" cy="3547287"/>
          </a:xfrm>
          <a:prstGeom prst="flowChartManualInput">
            <a:avLst/>
          </a:prstGeom>
          <a:solidFill>
            <a:srgbClr val="2AAC6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7"/>
          <p:cNvSpPr/>
          <p:nvPr/>
        </p:nvSpPr>
        <p:spPr>
          <a:xfrm>
            <a:off x="944619" y="324945"/>
            <a:ext cx="5410200" cy="2227756"/>
          </a:xfrm>
          <a:prstGeom prst="rect">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4800" b="1" i="0" u="none" strike="noStrike" cap="none">
                <a:solidFill>
                  <a:srgbClr val="FFFFFF"/>
                </a:solidFill>
                <a:latin typeface="Libre Franklin"/>
                <a:ea typeface="Libre Franklin"/>
                <a:cs typeface="Libre Franklin"/>
                <a:sym typeface="Libre Franklin"/>
              </a:rPr>
              <a:t>Nos principaux</a:t>
            </a:r>
            <a:br>
              <a:rPr lang="fr-FR" sz="4800" b="1" i="0" u="none" strike="noStrike" cap="none">
                <a:solidFill>
                  <a:srgbClr val="FFFFFF"/>
                </a:solidFill>
                <a:latin typeface="Libre Franklin"/>
                <a:ea typeface="Libre Franklin"/>
                <a:cs typeface="Libre Franklin"/>
                <a:sym typeface="Libre Franklin"/>
              </a:rPr>
            </a:br>
            <a:r>
              <a:rPr lang="fr-FR" sz="4800" b="1" i="0" u="none" strike="noStrike" cap="none">
                <a:solidFill>
                  <a:srgbClr val="FFFFFF"/>
                </a:solidFill>
                <a:latin typeface="Libre Franklin"/>
                <a:ea typeface="Libre Franklin"/>
                <a:cs typeface="Libre Franklin"/>
                <a:sym typeface="Libre Franklin"/>
              </a:rPr>
              <a:t>soutiens</a:t>
            </a:r>
            <a:endParaRPr sz="1800">
              <a:solidFill>
                <a:srgbClr val="FFFF00"/>
              </a:solidFill>
              <a:latin typeface="Calibri"/>
              <a:ea typeface="Calibri"/>
              <a:cs typeface="Calibri"/>
              <a:sym typeface="Calibri"/>
            </a:endParaRPr>
          </a:p>
        </p:txBody>
      </p:sp>
      <p:sp>
        <p:nvSpPr>
          <p:cNvPr id="158" name="Google Shape;158;p7"/>
          <p:cNvSpPr txBox="1"/>
          <p:nvPr/>
        </p:nvSpPr>
        <p:spPr>
          <a:xfrm>
            <a:off x="344643" y="5416277"/>
            <a:ext cx="3300000" cy="1205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1800"/>
              <a:buFont typeface="Libre Franklin"/>
              <a:buNone/>
            </a:pPr>
            <a:r>
              <a:rPr lang="fr-FR" sz="1800">
                <a:solidFill>
                  <a:srgbClr val="2AAC6F"/>
                </a:solidFill>
                <a:latin typeface="Libre Franklin"/>
                <a:ea typeface="Libre Franklin"/>
                <a:cs typeface="Libre Franklin"/>
                <a:sym typeface="Libre Franklin"/>
              </a:rPr>
              <a:t>L’ADEME</a:t>
            </a:r>
            <a:br>
              <a:rPr lang="fr-FR" sz="1800">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Soutient nos initiatives digitales et physiques sur l'anti-gaspi solidaire, pour les particuliers comme pour les commerces.</a:t>
            </a:r>
            <a:endParaRPr sz="20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ts val="2400"/>
              <a:buFont typeface="Calibri"/>
              <a:buNone/>
            </a:pPr>
            <a:endParaRPr sz="24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ts val="4500"/>
              <a:buFont typeface="Calibri"/>
              <a:buNone/>
            </a:pPr>
            <a:endParaRPr sz="4500">
              <a:solidFill>
                <a:schemeClr val="dk1"/>
              </a:solidFill>
              <a:latin typeface="Libre Franklin"/>
              <a:ea typeface="Libre Franklin"/>
              <a:cs typeface="Libre Franklin"/>
              <a:sym typeface="Libre Franklin"/>
            </a:endParaRPr>
          </a:p>
        </p:txBody>
      </p:sp>
      <p:pic>
        <p:nvPicPr>
          <p:cNvPr id="159" name="Google Shape;159;p7" descr="logo 2020"/>
          <p:cNvPicPr preferRelativeResize="0"/>
          <p:nvPr/>
        </p:nvPicPr>
        <p:blipFill rotWithShape="1">
          <a:blip r:embed="rId3">
            <a:alphaModFix/>
          </a:blip>
          <a:srcRect/>
          <a:stretch/>
        </p:blipFill>
        <p:spPr>
          <a:xfrm>
            <a:off x="454370" y="3756481"/>
            <a:ext cx="943615" cy="1124088"/>
          </a:xfrm>
          <a:prstGeom prst="rect">
            <a:avLst/>
          </a:prstGeom>
          <a:noFill/>
          <a:ln>
            <a:noFill/>
          </a:ln>
        </p:spPr>
      </p:pic>
      <p:pic>
        <p:nvPicPr>
          <p:cNvPr id="160" name="Google Shape;160;p7" descr="LOGO RIDF_2019"/>
          <p:cNvPicPr preferRelativeResize="0"/>
          <p:nvPr/>
        </p:nvPicPr>
        <p:blipFill rotWithShape="1">
          <a:blip r:embed="rId4">
            <a:alphaModFix/>
          </a:blip>
          <a:srcRect/>
          <a:stretch/>
        </p:blipFill>
        <p:spPr>
          <a:xfrm>
            <a:off x="1439799" y="3573321"/>
            <a:ext cx="1905279" cy="613193"/>
          </a:xfrm>
          <a:prstGeom prst="rect">
            <a:avLst/>
          </a:prstGeom>
          <a:noFill/>
          <a:ln>
            <a:noFill/>
          </a:ln>
        </p:spPr>
      </p:pic>
      <p:sp>
        <p:nvSpPr>
          <p:cNvPr id="161" name="Google Shape;161;p7"/>
          <p:cNvSpPr txBox="1"/>
          <p:nvPr/>
        </p:nvSpPr>
        <p:spPr>
          <a:xfrm>
            <a:off x="344650" y="6864750"/>
            <a:ext cx="3088200" cy="1205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1800"/>
              <a:buFont typeface="Libre Franklin"/>
              <a:buNone/>
            </a:pPr>
            <a:r>
              <a:rPr lang="fr-FR" sz="1800">
                <a:solidFill>
                  <a:srgbClr val="2AAC6F"/>
                </a:solidFill>
                <a:latin typeface="Libre Franklin"/>
                <a:ea typeface="Libre Franklin"/>
                <a:cs typeface="Libre Franklin"/>
                <a:sym typeface="Libre Franklin"/>
              </a:rPr>
              <a:t>La Région Ile-de-France</a:t>
            </a:r>
            <a:br>
              <a:rPr lang="fr-FR" sz="1600">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HopHopFood est honorée de pouvoir compter sur son soutien financier depuis 2017.</a:t>
            </a:r>
            <a:endParaRPr sz="2400">
              <a:solidFill>
                <a:schemeClr val="dk1"/>
              </a:solidFill>
              <a:latin typeface="Libre Franklin"/>
              <a:ea typeface="Libre Franklin"/>
              <a:cs typeface="Libre Franklin"/>
              <a:sym typeface="Libre Franklin"/>
            </a:endParaRPr>
          </a:p>
          <a:p>
            <a:pPr marL="0" marR="0" lvl="0" indent="0" algn="ctr" rtl="0">
              <a:lnSpc>
                <a:spcPct val="90000"/>
              </a:lnSpc>
              <a:spcBef>
                <a:spcPts val="0"/>
              </a:spcBef>
              <a:spcAft>
                <a:spcPts val="0"/>
              </a:spcAft>
              <a:buClr>
                <a:schemeClr val="dk1"/>
              </a:buClr>
              <a:buSzPts val="4500"/>
              <a:buFont typeface="Calibri"/>
              <a:buNone/>
            </a:pPr>
            <a:endParaRPr sz="4500">
              <a:solidFill>
                <a:schemeClr val="dk1"/>
              </a:solidFill>
              <a:latin typeface="Libre Franklin"/>
              <a:ea typeface="Libre Franklin"/>
              <a:cs typeface="Libre Franklin"/>
              <a:sym typeface="Libre Franklin"/>
            </a:endParaRPr>
          </a:p>
        </p:txBody>
      </p:sp>
      <p:pic>
        <p:nvPicPr>
          <p:cNvPr id="162" name="Google Shape;162;p7" descr="logo"/>
          <p:cNvPicPr preferRelativeResize="0"/>
          <p:nvPr/>
        </p:nvPicPr>
        <p:blipFill rotWithShape="1">
          <a:blip r:embed="rId5">
            <a:alphaModFix/>
          </a:blip>
          <a:srcRect/>
          <a:stretch/>
        </p:blipFill>
        <p:spPr>
          <a:xfrm>
            <a:off x="3909738" y="3715124"/>
            <a:ext cx="984997" cy="479188"/>
          </a:xfrm>
          <a:prstGeom prst="rect">
            <a:avLst/>
          </a:prstGeom>
          <a:noFill/>
          <a:ln>
            <a:noFill/>
          </a:ln>
        </p:spPr>
      </p:pic>
      <p:sp>
        <p:nvSpPr>
          <p:cNvPr id="163" name="Google Shape;163;p7"/>
          <p:cNvSpPr txBox="1"/>
          <p:nvPr/>
        </p:nvSpPr>
        <p:spPr>
          <a:xfrm>
            <a:off x="3644650" y="5344025"/>
            <a:ext cx="3088200" cy="1286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1800"/>
              <a:buFont typeface="Libre Franklin"/>
              <a:buNone/>
            </a:pPr>
            <a:r>
              <a:rPr lang="fr-FR" sz="1800">
                <a:solidFill>
                  <a:srgbClr val="2AAC6F"/>
                </a:solidFill>
                <a:latin typeface="Libre Franklin"/>
                <a:ea typeface="Libre Franklin"/>
                <a:cs typeface="Libre Franklin"/>
                <a:sym typeface="Libre Franklin"/>
              </a:rPr>
              <a:t>L’institut randstad</a:t>
            </a:r>
            <a:br>
              <a:rPr lang="fr-FR" sz="1600">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A nos côtés depuis l’origine, en permettant la lutte contre l'exclusion et la montée en compétences de tous nos ambassadeurs sur le terrain..</a:t>
            </a:r>
            <a:endParaRPr sz="1300">
              <a:solidFill>
                <a:schemeClr val="dk1"/>
              </a:solidFill>
              <a:latin typeface="Libre Franklin"/>
              <a:ea typeface="Libre Franklin"/>
              <a:cs typeface="Libre Franklin"/>
              <a:sym typeface="Libre Franklin"/>
            </a:endParaRPr>
          </a:p>
        </p:txBody>
      </p:sp>
      <p:pic>
        <p:nvPicPr>
          <p:cNvPr id="164" name="Google Shape;164;p7" descr="logo"/>
          <p:cNvPicPr preferRelativeResize="0"/>
          <p:nvPr/>
        </p:nvPicPr>
        <p:blipFill rotWithShape="1">
          <a:blip r:embed="rId6">
            <a:alphaModFix/>
          </a:blip>
          <a:srcRect/>
          <a:stretch/>
        </p:blipFill>
        <p:spPr>
          <a:xfrm>
            <a:off x="3754429" y="4316687"/>
            <a:ext cx="1422079" cy="568832"/>
          </a:xfrm>
          <a:prstGeom prst="rect">
            <a:avLst/>
          </a:prstGeom>
          <a:noFill/>
          <a:ln>
            <a:noFill/>
          </a:ln>
        </p:spPr>
      </p:pic>
      <p:sp>
        <p:nvSpPr>
          <p:cNvPr id="165" name="Google Shape;165;p7"/>
          <p:cNvSpPr txBox="1"/>
          <p:nvPr/>
        </p:nvSpPr>
        <p:spPr>
          <a:xfrm>
            <a:off x="3644650" y="6858291"/>
            <a:ext cx="2988000" cy="1525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1800"/>
              <a:buFont typeface="Libre Franklin"/>
              <a:buNone/>
            </a:pPr>
            <a:r>
              <a:rPr lang="fr-FR" sz="1800">
                <a:solidFill>
                  <a:srgbClr val="2AAC6F"/>
                </a:solidFill>
                <a:latin typeface="Libre Franklin"/>
                <a:ea typeface="Libre Franklin"/>
                <a:cs typeface="Libre Franklin"/>
                <a:sym typeface="Libre Franklin"/>
              </a:rPr>
              <a:t>La Fondation Afnic</a:t>
            </a:r>
            <a:br>
              <a:rPr lang="fr-FR" sz="1600">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Nous sommes lauréat 2019 ce qui a accéléré la mise en place de nos solutions digitales innovantes.</a:t>
            </a:r>
            <a:endParaRPr sz="3250">
              <a:solidFill>
                <a:schemeClr val="dk1"/>
              </a:solidFill>
              <a:latin typeface="Libre Franklin"/>
              <a:ea typeface="Libre Franklin"/>
              <a:cs typeface="Libre Franklin"/>
              <a:sym typeface="Libre Franklin"/>
            </a:endParaRPr>
          </a:p>
        </p:txBody>
      </p:sp>
      <p:pic>
        <p:nvPicPr>
          <p:cNvPr id="166" name="Google Shape;166;p7" descr="6a00d83451bf8c69e201b8d081c741970c-600wi"/>
          <p:cNvPicPr preferRelativeResize="0"/>
          <p:nvPr/>
        </p:nvPicPr>
        <p:blipFill rotWithShape="1">
          <a:blip r:embed="rId7">
            <a:alphaModFix/>
          </a:blip>
          <a:srcRect/>
          <a:stretch/>
        </p:blipFill>
        <p:spPr>
          <a:xfrm>
            <a:off x="1705875" y="4391714"/>
            <a:ext cx="1688708" cy="422177"/>
          </a:xfrm>
          <a:prstGeom prst="rect">
            <a:avLst/>
          </a:prstGeom>
          <a:noFill/>
          <a:ln>
            <a:noFill/>
          </a:ln>
        </p:spPr>
      </p:pic>
      <p:sp>
        <p:nvSpPr>
          <p:cNvPr id="167" name="Google Shape;167;p7"/>
          <p:cNvSpPr txBox="1"/>
          <p:nvPr/>
        </p:nvSpPr>
        <p:spPr>
          <a:xfrm>
            <a:off x="344650" y="8237025"/>
            <a:ext cx="3088200" cy="1205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1800"/>
              <a:buFont typeface="Libre Franklin"/>
              <a:buNone/>
            </a:pPr>
            <a:r>
              <a:rPr lang="fr-FR" sz="1800">
                <a:solidFill>
                  <a:srgbClr val="2AAC6F"/>
                </a:solidFill>
                <a:latin typeface="Libre Franklin"/>
                <a:ea typeface="Libre Franklin"/>
                <a:cs typeface="Libre Franklin"/>
                <a:sym typeface="Libre Franklin"/>
              </a:rPr>
              <a:t>La Fondation Carrefour</a:t>
            </a:r>
            <a:br>
              <a:rPr lang="fr-FR" sz="1600">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Nous soutient  financièrement et a permis notamment l’embauche de notre première salariée.</a:t>
            </a:r>
            <a:endParaRPr sz="4500">
              <a:solidFill>
                <a:schemeClr val="dk1"/>
              </a:solidFill>
              <a:latin typeface="Libre Franklin"/>
              <a:ea typeface="Libre Franklin"/>
              <a:cs typeface="Libre Franklin"/>
              <a:sym typeface="Libre Franklin"/>
            </a:endParaRPr>
          </a:p>
        </p:txBody>
      </p:sp>
      <p:pic>
        <p:nvPicPr>
          <p:cNvPr id="168" name="Google Shape;168;p7" descr="logo étroit"/>
          <p:cNvPicPr preferRelativeResize="0"/>
          <p:nvPr/>
        </p:nvPicPr>
        <p:blipFill rotWithShape="1">
          <a:blip r:embed="rId8">
            <a:alphaModFix/>
          </a:blip>
          <a:srcRect/>
          <a:stretch/>
        </p:blipFill>
        <p:spPr>
          <a:xfrm>
            <a:off x="5399927" y="3888820"/>
            <a:ext cx="907185" cy="888671"/>
          </a:xfrm>
          <a:prstGeom prst="rect">
            <a:avLst/>
          </a:prstGeom>
          <a:noFill/>
          <a:ln>
            <a:noFill/>
          </a:ln>
        </p:spPr>
      </p:pic>
      <p:sp>
        <p:nvSpPr>
          <p:cNvPr id="169" name="Google Shape;169;p7"/>
          <p:cNvSpPr txBox="1"/>
          <p:nvPr/>
        </p:nvSpPr>
        <p:spPr>
          <a:xfrm>
            <a:off x="3645800" y="8185875"/>
            <a:ext cx="3088200" cy="1205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AAC6F"/>
              </a:buClr>
              <a:buSzPts val="1800"/>
              <a:buFont typeface="Libre Franklin"/>
              <a:buNone/>
            </a:pPr>
            <a:r>
              <a:rPr lang="fr-FR" sz="1800">
                <a:solidFill>
                  <a:srgbClr val="2AAC6F"/>
                </a:solidFill>
                <a:latin typeface="Libre Franklin"/>
                <a:ea typeface="Libre Franklin"/>
                <a:cs typeface="Libre Franklin"/>
                <a:sym typeface="Libre Franklin"/>
              </a:rPr>
              <a:t>La Fondation Groupe RATP</a:t>
            </a:r>
            <a:br>
              <a:rPr lang="fr-FR" sz="1600">
                <a:solidFill>
                  <a:schemeClr val="dk1"/>
                </a:solidFill>
                <a:latin typeface="Libre Franklin"/>
                <a:ea typeface="Libre Franklin"/>
                <a:cs typeface="Libre Franklin"/>
                <a:sym typeface="Libre Franklin"/>
              </a:rPr>
            </a:br>
            <a:r>
              <a:rPr lang="fr-FR" sz="1600">
                <a:solidFill>
                  <a:schemeClr val="dk1"/>
                </a:solidFill>
                <a:latin typeface="Libre Franklin"/>
                <a:ea typeface="Libre Franklin"/>
                <a:cs typeface="Libre Franklin"/>
                <a:sym typeface="Libre Franklin"/>
              </a:rPr>
              <a:t>Depuis novembre 2020, la Fondation Groupe RATP nous accompagne et nous offre notre  1ère campagne d’affichage dans le métro à Paris</a:t>
            </a:r>
            <a:endParaRPr/>
          </a:p>
          <a:p>
            <a:pPr marL="0" marR="0" lvl="0" indent="0" algn="l" rtl="0">
              <a:lnSpc>
                <a:spcPct val="90000"/>
              </a:lnSpc>
              <a:spcBef>
                <a:spcPts val="0"/>
              </a:spcBef>
              <a:spcAft>
                <a:spcPts val="0"/>
              </a:spcAft>
              <a:buClr>
                <a:schemeClr val="dk1"/>
              </a:buClr>
              <a:buSzPts val="1800"/>
              <a:buFont typeface="Calibri"/>
              <a:buNone/>
            </a:pPr>
            <a:endParaRPr sz="1800">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4500"/>
              <a:buFont typeface="Calibri"/>
              <a:buNone/>
            </a:pPr>
            <a:endParaRPr sz="4500">
              <a:solidFill>
                <a:schemeClr val="dk1"/>
              </a:solidFill>
              <a:latin typeface="Libre Franklin"/>
              <a:ea typeface="Libre Franklin"/>
              <a:cs typeface="Libre Franklin"/>
              <a:sym typeface="Libre Franklin"/>
            </a:endParaRPr>
          </a:p>
        </p:txBody>
      </p:sp>
      <p:pic>
        <p:nvPicPr>
          <p:cNvPr id="170" name="Google Shape;170;p7"/>
          <p:cNvPicPr preferRelativeResize="0"/>
          <p:nvPr/>
        </p:nvPicPr>
        <p:blipFill>
          <a:blip r:embed="rId9">
            <a:alphaModFix/>
          </a:blip>
          <a:stretch>
            <a:fillRect/>
          </a:stretch>
        </p:blipFill>
        <p:spPr>
          <a:xfrm>
            <a:off x="3047025" y="2162721"/>
            <a:ext cx="1205400" cy="1205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p:nvPr/>
        </p:nvSpPr>
        <p:spPr>
          <a:xfrm rot="10800000" flipH="1">
            <a:off x="0" y="0"/>
            <a:ext cx="6858000" cy="3561504"/>
          </a:xfrm>
          <a:prstGeom prst="flowChartManualInput">
            <a:avLst/>
          </a:prstGeom>
          <a:solidFill>
            <a:srgbClr val="2AAC6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8"/>
          <p:cNvSpPr/>
          <p:nvPr/>
        </p:nvSpPr>
        <p:spPr>
          <a:xfrm>
            <a:off x="944619" y="248745"/>
            <a:ext cx="5410200" cy="2227800"/>
          </a:xfrm>
          <a:prstGeom prst="rect">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4800" b="1" i="0" u="none" strike="noStrike" cap="none">
                <a:solidFill>
                  <a:srgbClr val="FFFFFF"/>
                </a:solidFill>
                <a:latin typeface="Libre Franklin"/>
                <a:ea typeface="Libre Franklin"/>
                <a:cs typeface="Libre Franklin"/>
                <a:sym typeface="Libre Franklin"/>
              </a:rPr>
              <a:t>Exemples</a:t>
            </a:r>
            <a:br>
              <a:rPr lang="fr-FR" sz="6600" b="1" i="0" u="none" strike="noStrike" cap="none">
                <a:solidFill>
                  <a:srgbClr val="FFFFFF"/>
                </a:solidFill>
                <a:latin typeface="Libre Franklin"/>
                <a:ea typeface="Libre Franklin"/>
                <a:cs typeface="Libre Franklin"/>
                <a:sym typeface="Libre Franklin"/>
              </a:rPr>
            </a:br>
            <a:r>
              <a:rPr lang="fr-FR" sz="3600">
                <a:solidFill>
                  <a:srgbClr val="FFFF00"/>
                </a:solidFill>
                <a:latin typeface="Libre Franklin"/>
                <a:ea typeface="Libre Franklin"/>
                <a:cs typeface="Libre Franklin"/>
                <a:sym typeface="Libre Franklin"/>
              </a:rPr>
              <a:t>Garde-mangers solidaires</a:t>
            </a:r>
            <a:endParaRPr sz="1800">
              <a:solidFill>
                <a:srgbClr val="FFFF00"/>
              </a:solidFill>
              <a:latin typeface="Calibri"/>
              <a:ea typeface="Calibri"/>
              <a:cs typeface="Calibri"/>
              <a:sym typeface="Calibri"/>
            </a:endParaRPr>
          </a:p>
        </p:txBody>
      </p:sp>
      <p:pic>
        <p:nvPicPr>
          <p:cNvPr id="177" name="Google Shape;177;p8"/>
          <p:cNvPicPr preferRelativeResize="0"/>
          <p:nvPr/>
        </p:nvPicPr>
        <p:blipFill rotWithShape="1">
          <a:blip r:embed="rId3">
            <a:alphaModFix/>
          </a:blip>
          <a:srcRect/>
          <a:stretch/>
        </p:blipFill>
        <p:spPr>
          <a:xfrm>
            <a:off x="2430110" y="2185158"/>
            <a:ext cx="1997780" cy="1873382"/>
          </a:xfrm>
          <a:prstGeom prst="rect">
            <a:avLst/>
          </a:prstGeom>
          <a:noFill/>
          <a:ln>
            <a:noFill/>
          </a:ln>
        </p:spPr>
      </p:pic>
      <p:sp>
        <p:nvSpPr>
          <p:cNvPr id="178" name="Google Shape;178;p8"/>
          <p:cNvSpPr/>
          <p:nvPr/>
        </p:nvSpPr>
        <p:spPr>
          <a:xfrm>
            <a:off x="11993217" y="-34399756"/>
            <a:ext cx="29513208" cy="60385763"/>
          </a:xfrm>
          <a:prstGeom prst="rect">
            <a:avLst/>
          </a:prstGeom>
          <a:noFill/>
          <a:ln>
            <a:noFill/>
          </a:ln>
        </p:spPr>
        <p:txBody>
          <a:bodyPr spcFirstLastPara="1" wrap="square" lIns="91425" tIns="0" rIns="91425" bIns="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Arial"/>
                <a:ea typeface="Arial"/>
                <a:cs typeface="Arial"/>
                <a:sym typeface="Arial"/>
              </a:rPr>
              <a:t>  </a:t>
            </a:r>
            <a:r>
              <a:rPr lang="fr-FR" sz="96000" b="0" i="0" u="none" strike="noStrike" cap="none">
                <a:solidFill>
                  <a:schemeClr val="dk1"/>
                </a:solidFill>
                <a:latin typeface="Arial"/>
                <a:ea typeface="Arial"/>
                <a:cs typeface="Arial"/>
                <a:sym typeface="Arial"/>
              </a:rPr>
              <a:t>    </a:t>
            </a:r>
            <a:r>
              <a:rPr lang="fr-FR" sz="1800" b="0" i="0" u="none" strike="noStrike" cap="none">
                <a:solidFill>
                  <a:schemeClr val="dk1"/>
                </a:solidFill>
                <a:latin typeface="Arial"/>
                <a:ea typeface="Arial"/>
                <a:cs typeface="Arial"/>
                <a:sym typeface="Arial"/>
              </a:rPr>
              <a:t>  </a:t>
            </a:r>
            <a:r>
              <a:rPr lang="fr-FR" sz="96000" b="0" i="0" u="none" strike="noStrike" cap="none">
                <a:solidFill>
                  <a:schemeClr val="dk1"/>
                </a:solidFill>
                <a:latin typeface="Arial"/>
                <a:ea typeface="Arial"/>
                <a:cs typeface="Arial"/>
                <a:sym typeface="Arial"/>
              </a:rPr>
              <a:t>    </a:t>
            </a: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fr-FR" sz="1800" b="0" i="0" u="none" strike="noStrike" cap="none">
                <a:solidFill>
                  <a:srgbClr val="FFFFFF"/>
                </a:solidFill>
                <a:latin typeface="Arial"/>
                <a:ea typeface="Arial"/>
                <a:cs typeface="Arial"/>
                <a:sym typeface="Arial"/>
              </a:rPr>
              <a:t>3</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Arial"/>
                <a:ea typeface="Arial"/>
                <a:cs typeface="Arial"/>
                <a:sym typeface="Arial"/>
              </a:rPr>
              <a:t>  </a:t>
            </a:r>
            <a:r>
              <a:rPr lang="fr-FR" sz="96000" b="0" i="0" u="none" strike="noStrike" cap="none">
                <a:solidFill>
                  <a:schemeClr val="dk1"/>
                </a:solidFill>
                <a:latin typeface="Arial"/>
                <a:ea typeface="Arial"/>
                <a:cs typeface="Arial"/>
                <a:sym typeface="Arial"/>
              </a:rPr>
              <a:t>    </a:t>
            </a: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fr-FR" sz="1800" b="0" i="0" u="none" strike="noStrike" cap="none">
                <a:solidFill>
                  <a:srgbClr val="FFFFFF"/>
                </a:solidFill>
                <a:latin typeface="Arial"/>
                <a:ea typeface="Arial"/>
                <a:cs typeface="Arial"/>
                <a:sym typeface="Arial"/>
              </a:rPr>
              <a:t>4</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Arial"/>
                <a:ea typeface="Arial"/>
                <a:cs typeface="Arial"/>
                <a:sym typeface="Arial"/>
              </a:rPr>
              <a:t>  </a:t>
            </a:r>
            <a:r>
              <a:rPr lang="fr-FR" sz="67900" b="0" i="0" u="none" strike="noStrike" cap="none">
                <a:solidFill>
                  <a:schemeClr val="dk1"/>
                </a:solidFill>
                <a:latin typeface="Arial"/>
                <a:ea typeface="Arial"/>
                <a:cs typeface="Arial"/>
                <a:sym typeface="Arial"/>
              </a:rPr>
              <a:t>      </a:t>
            </a: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fr-FR" sz="1800" b="0" i="0" u="none" strike="noStrike" cap="none">
                <a:solidFill>
                  <a:srgbClr val="FFFFFF"/>
                </a:solidFill>
                <a:latin typeface="Arial"/>
                <a:ea typeface="Arial"/>
                <a:cs typeface="Arial"/>
                <a:sym typeface="Arial"/>
              </a:rPr>
              <a:t>1</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800" b="0" i="0" u="none" strike="noStrike" cap="none">
                <a:solidFill>
                  <a:schemeClr val="dk1"/>
                </a:solidFill>
                <a:latin typeface="Arial"/>
                <a:ea typeface="Arial"/>
                <a:cs typeface="Arial"/>
                <a:sym typeface="Arial"/>
              </a:rPr>
              <a:t>  </a:t>
            </a:r>
            <a:r>
              <a:rPr lang="fr-FR" sz="96000" b="0" i="0" u="none" strike="noStrike" cap="none">
                <a:solidFill>
                  <a:schemeClr val="dk1"/>
                </a:solidFill>
                <a:latin typeface="Arial"/>
                <a:ea typeface="Arial"/>
                <a:cs typeface="Arial"/>
                <a:sym typeface="Arial"/>
              </a:rPr>
              <a:t>    </a:t>
            </a:r>
            <a:r>
              <a:rPr lang="fr-FR" sz="1800" b="0" i="0" u="none" strike="noStrike" cap="none">
                <a:solidFill>
                  <a:schemeClr val="dk1"/>
                </a:solidFill>
                <a:latin typeface="Arial"/>
                <a:ea typeface="Arial"/>
                <a:cs typeface="Arial"/>
                <a:sym typeface="Arial"/>
              </a:rPr>
              <a:t>  </a:t>
            </a:r>
            <a:r>
              <a:rPr lang="fr-FR" sz="72000" b="0" i="0" u="none" strike="noStrike" cap="none">
                <a:solidFill>
                  <a:schemeClr val="dk1"/>
                </a:solidFill>
                <a:latin typeface="Arial"/>
                <a:ea typeface="Arial"/>
                <a:cs typeface="Arial"/>
                <a:sym typeface="Arial"/>
              </a:rPr>
              <a:t>    </a:t>
            </a:r>
            <a:r>
              <a:rPr lang="fr-FR" sz="1800" b="0" i="0" u="none" strike="noStrike" cap="none">
                <a:solidFill>
                  <a:srgbClr val="FFFFFF"/>
                </a:solidFill>
                <a:latin typeface="Arial"/>
                <a:ea typeface="Arial"/>
                <a:cs typeface="Arial"/>
                <a:sym typeface="Arial"/>
              </a:rPr>
              <a:t>5</a:t>
            </a:r>
            <a:endParaRPr sz="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179" name="Google Shape;179;p8" descr="GMS Munoz petit"/>
          <p:cNvPicPr preferRelativeResize="0"/>
          <p:nvPr/>
        </p:nvPicPr>
        <p:blipFill rotWithShape="1">
          <a:blip r:embed="rId4">
            <a:alphaModFix/>
          </a:blip>
          <a:srcRect/>
          <a:stretch/>
        </p:blipFill>
        <p:spPr>
          <a:xfrm>
            <a:off x="231252" y="3048495"/>
            <a:ext cx="1281100" cy="2198953"/>
          </a:xfrm>
          <a:prstGeom prst="rect">
            <a:avLst/>
          </a:prstGeom>
          <a:noFill/>
          <a:ln>
            <a:noFill/>
          </a:ln>
        </p:spPr>
      </p:pic>
      <p:sp>
        <p:nvSpPr>
          <p:cNvPr id="180" name="Google Shape;180;p8"/>
          <p:cNvSpPr txBox="1"/>
          <p:nvPr/>
        </p:nvSpPr>
        <p:spPr>
          <a:xfrm>
            <a:off x="286352" y="7128219"/>
            <a:ext cx="6726600" cy="14775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a:t>
            </a:r>
            <a:r>
              <a:rPr lang="fr-FR" sz="1800" b="1" i="0" u="none" strike="noStrike">
                <a:solidFill>
                  <a:srgbClr val="000000"/>
                </a:solidFill>
                <a:latin typeface="Calibri"/>
                <a:ea typeface="Calibri"/>
                <a:cs typeface="Calibri"/>
                <a:sym typeface="Calibri"/>
              </a:rPr>
              <a:t>Accorderie du Grand Belleville </a:t>
            </a:r>
            <a:r>
              <a:rPr lang="fr-FR" sz="1800" b="0" i="0" u="none" strike="noStrike">
                <a:solidFill>
                  <a:srgbClr val="000000"/>
                </a:solidFill>
                <a:latin typeface="Calibri"/>
                <a:ea typeface="Calibri"/>
                <a:cs typeface="Calibri"/>
                <a:sym typeface="Calibri"/>
              </a:rPr>
              <a:t>- association</a:t>
            </a:r>
            <a:r>
              <a:rPr lang="fr-FR" sz="1800">
                <a:latin typeface="Calibri"/>
                <a:ea typeface="Calibri"/>
                <a:cs typeface="Calibri"/>
                <a:sym typeface="Calibri"/>
              </a:rPr>
              <a:t> </a:t>
            </a:r>
            <a:r>
              <a:rPr lang="fr-FR" sz="1800" b="0" i="0" u="none" strike="noStrike">
                <a:solidFill>
                  <a:srgbClr val="000000"/>
                </a:solidFill>
                <a:latin typeface="Calibri"/>
                <a:ea typeface="Calibri"/>
                <a:cs typeface="Calibri"/>
                <a:sym typeface="Calibri"/>
              </a:rPr>
              <a:t>Paris XX</a:t>
            </a:r>
            <a:endParaRPr sz="1800" b="1" i="0" u="none" strike="noStrike">
              <a:solidFill>
                <a:srgbClr val="000000"/>
              </a:solidFill>
              <a:latin typeface="Calibri"/>
              <a:ea typeface="Calibri"/>
              <a:cs typeface="Calibri"/>
              <a:sym typeface="Calibri"/>
            </a:endParaRPr>
          </a:p>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a:t>
            </a:r>
            <a:r>
              <a:rPr lang="fr-FR" sz="1800" b="1" i="0" u="none" strike="noStrike">
                <a:solidFill>
                  <a:srgbClr val="000000"/>
                </a:solidFill>
                <a:latin typeface="Calibri"/>
                <a:ea typeface="Calibri"/>
                <a:cs typeface="Calibri"/>
                <a:sym typeface="Calibri"/>
              </a:rPr>
              <a:t>Ageca </a:t>
            </a:r>
            <a:r>
              <a:rPr lang="fr-FR" sz="1800" b="0" i="0" u="none" strike="noStrike">
                <a:solidFill>
                  <a:srgbClr val="000000"/>
                </a:solidFill>
                <a:latin typeface="Calibri"/>
                <a:ea typeface="Calibri"/>
                <a:cs typeface="Calibri"/>
                <a:sym typeface="Calibri"/>
              </a:rPr>
              <a:t>- Association Paris XI</a:t>
            </a:r>
            <a:endParaRPr sz="1800" b="1" i="0" u="none" strike="noStrike">
              <a:solidFill>
                <a:srgbClr val="000000"/>
              </a:solidFill>
              <a:latin typeface="Calibri"/>
              <a:ea typeface="Calibri"/>
              <a:cs typeface="Calibri"/>
              <a:sym typeface="Calibri"/>
            </a:endParaRPr>
          </a:p>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a:t>
            </a:r>
            <a:r>
              <a:rPr lang="fr-FR" sz="1800" b="1" i="0" u="none" strike="noStrike">
                <a:solidFill>
                  <a:srgbClr val="000000"/>
                </a:solidFill>
                <a:latin typeface="Calibri"/>
                <a:ea typeface="Calibri"/>
                <a:cs typeface="Calibri"/>
                <a:sym typeface="Calibri"/>
              </a:rPr>
              <a:t>Palais de la Femme</a:t>
            </a:r>
            <a:r>
              <a:rPr lang="fr-FR" sz="1800" b="0" i="0" u="none" strike="noStrike">
                <a:solidFill>
                  <a:srgbClr val="000000"/>
                </a:solidFill>
                <a:latin typeface="Calibri"/>
                <a:ea typeface="Calibri"/>
                <a:cs typeface="Calibri"/>
                <a:sym typeface="Calibri"/>
              </a:rPr>
              <a:t> - Armée du Salut - Paris XI</a:t>
            </a:r>
            <a:endParaRPr sz="1800" b="1" i="0" u="none" strike="noStrike">
              <a:solidFill>
                <a:srgbClr val="000000"/>
              </a:solidFill>
              <a:latin typeface="Calibri"/>
              <a:ea typeface="Calibri"/>
              <a:cs typeface="Calibri"/>
              <a:sym typeface="Calibri"/>
            </a:endParaRPr>
          </a:p>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a:t>
            </a:r>
            <a:r>
              <a:rPr lang="fr-FR" sz="1800" b="1" i="0" u="none" strike="noStrike">
                <a:solidFill>
                  <a:srgbClr val="000000"/>
                </a:solidFill>
                <a:latin typeface="Calibri"/>
                <a:ea typeface="Calibri"/>
                <a:cs typeface="Calibri"/>
                <a:sym typeface="Calibri"/>
              </a:rPr>
              <a:t>XIII Avenir</a:t>
            </a:r>
            <a:r>
              <a:rPr lang="fr-FR" sz="1800" b="0" i="0" u="none" strike="noStrike">
                <a:solidFill>
                  <a:srgbClr val="000000"/>
                </a:solidFill>
                <a:latin typeface="Calibri"/>
                <a:ea typeface="Calibri"/>
                <a:cs typeface="Calibri"/>
                <a:sym typeface="Calibri"/>
              </a:rPr>
              <a:t> - Entreprise à but d’emploi ZCLD - Paris XIII</a:t>
            </a:r>
            <a:endParaRPr sz="1800" b="1" i="0" u="none" strike="noStrike">
              <a:solidFill>
                <a:srgbClr val="000000"/>
              </a:solidFill>
              <a:latin typeface="Calibri"/>
              <a:ea typeface="Calibri"/>
              <a:cs typeface="Calibri"/>
              <a:sym typeface="Calibri"/>
            </a:endParaRPr>
          </a:p>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a:t>
            </a:r>
            <a:r>
              <a:rPr lang="fr-FR" sz="1800" b="1" i="0" u="none" strike="noStrike">
                <a:solidFill>
                  <a:srgbClr val="000000"/>
                </a:solidFill>
                <a:latin typeface="Calibri"/>
                <a:ea typeface="Calibri"/>
                <a:cs typeface="Calibri"/>
                <a:sym typeface="Calibri"/>
              </a:rPr>
              <a:t>400Coop</a:t>
            </a:r>
            <a:r>
              <a:rPr lang="fr-FR" sz="1800" b="0" i="0" u="none" strike="noStrike">
                <a:solidFill>
                  <a:srgbClr val="000000"/>
                </a:solidFill>
                <a:latin typeface="Calibri"/>
                <a:ea typeface="Calibri"/>
                <a:cs typeface="Calibri"/>
                <a:sym typeface="Calibri"/>
              </a:rPr>
              <a:t> - supermarché coopératif - Paris XI</a:t>
            </a:r>
            <a:endParaRPr sz="1800" b="1" i="0" u="none" strike="noStrike">
              <a:solidFill>
                <a:srgbClr val="000000"/>
              </a:solidFill>
              <a:latin typeface="Calibri"/>
              <a:ea typeface="Calibri"/>
              <a:cs typeface="Calibri"/>
              <a:sym typeface="Calibri"/>
            </a:endParaRPr>
          </a:p>
        </p:txBody>
      </p:sp>
      <p:pic>
        <p:nvPicPr>
          <p:cNvPr id="181" name="Google Shape;181;p8"/>
          <p:cNvPicPr preferRelativeResize="0"/>
          <p:nvPr/>
        </p:nvPicPr>
        <p:blipFill rotWithShape="1">
          <a:blip r:embed="rId5">
            <a:alphaModFix/>
          </a:blip>
          <a:srcRect r="24734"/>
          <a:stretch/>
        </p:blipFill>
        <p:spPr>
          <a:xfrm>
            <a:off x="5409623" y="4338484"/>
            <a:ext cx="1281102" cy="2269508"/>
          </a:xfrm>
          <a:prstGeom prst="rect">
            <a:avLst/>
          </a:prstGeom>
          <a:noFill/>
          <a:ln>
            <a:noFill/>
          </a:ln>
        </p:spPr>
      </p:pic>
      <p:pic>
        <p:nvPicPr>
          <p:cNvPr id="182" name="Google Shape;182;p8"/>
          <p:cNvPicPr preferRelativeResize="0"/>
          <p:nvPr/>
        </p:nvPicPr>
        <p:blipFill rotWithShape="1">
          <a:blip r:embed="rId6">
            <a:alphaModFix/>
          </a:blip>
          <a:srcRect l="22080" t="8151" r="41700" b="11558"/>
          <a:stretch/>
        </p:blipFill>
        <p:spPr>
          <a:xfrm>
            <a:off x="2101210" y="3804475"/>
            <a:ext cx="1042338" cy="3080796"/>
          </a:xfrm>
          <a:prstGeom prst="rect">
            <a:avLst/>
          </a:prstGeom>
          <a:noFill/>
          <a:ln>
            <a:noFill/>
          </a:ln>
        </p:spPr>
      </p:pic>
      <p:pic>
        <p:nvPicPr>
          <p:cNvPr id="183" name="Google Shape;183;p8"/>
          <p:cNvPicPr preferRelativeResize="0"/>
          <p:nvPr/>
        </p:nvPicPr>
        <p:blipFill rotWithShape="1">
          <a:blip r:embed="rId7">
            <a:alphaModFix/>
          </a:blip>
          <a:srcRect l="53333" t="12113" r="27728" b="20383"/>
          <a:stretch/>
        </p:blipFill>
        <p:spPr>
          <a:xfrm>
            <a:off x="3998191" y="3493102"/>
            <a:ext cx="1298713" cy="3472070"/>
          </a:xfrm>
          <a:prstGeom prst="rect">
            <a:avLst/>
          </a:prstGeom>
          <a:noFill/>
          <a:ln>
            <a:noFill/>
          </a:ln>
        </p:spPr>
      </p:pic>
      <p:sp>
        <p:nvSpPr>
          <p:cNvPr id="184" name="Google Shape;184;p8"/>
          <p:cNvSpPr/>
          <p:nvPr/>
        </p:nvSpPr>
        <p:spPr>
          <a:xfrm>
            <a:off x="105375" y="3048492"/>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1</a:t>
            </a:r>
            <a:endParaRPr/>
          </a:p>
        </p:txBody>
      </p:sp>
      <p:pic>
        <p:nvPicPr>
          <p:cNvPr id="185" name="Google Shape;185;p8" descr="GMS Palais de la femmepetit1"/>
          <p:cNvPicPr preferRelativeResize="0"/>
          <p:nvPr/>
        </p:nvPicPr>
        <p:blipFill rotWithShape="1">
          <a:blip r:embed="rId8">
            <a:alphaModFix/>
          </a:blip>
          <a:srcRect/>
          <a:stretch/>
        </p:blipFill>
        <p:spPr>
          <a:xfrm>
            <a:off x="1230984" y="4653453"/>
            <a:ext cx="1042337" cy="2311716"/>
          </a:xfrm>
          <a:prstGeom prst="rect">
            <a:avLst/>
          </a:prstGeom>
          <a:noFill/>
          <a:ln>
            <a:noFill/>
          </a:ln>
        </p:spPr>
      </p:pic>
      <p:sp>
        <p:nvSpPr>
          <p:cNvPr id="186" name="Google Shape;186;p8"/>
          <p:cNvSpPr/>
          <p:nvPr/>
        </p:nvSpPr>
        <p:spPr>
          <a:xfrm>
            <a:off x="1067750" y="4497167"/>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2</a:t>
            </a:r>
            <a:endParaRPr/>
          </a:p>
        </p:txBody>
      </p:sp>
      <p:sp>
        <p:nvSpPr>
          <p:cNvPr id="187" name="Google Shape;187;p8"/>
          <p:cNvSpPr/>
          <p:nvPr/>
        </p:nvSpPr>
        <p:spPr>
          <a:xfrm>
            <a:off x="4965025" y="3373642"/>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4</a:t>
            </a:r>
            <a:endParaRPr/>
          </a:p>
        </p:txBody>
      </p:sp>
      <p:sp>
        <p:nvSpPr>
          <p:cNvPr id="188" name="Google Shape;188;p8"/>
          <p:cNvSpPr/>
          <p:nvPr/>
        </p:nvSpPr>
        <p:spPr>
          <a:xfrm>
            <a:off x="2137900" y="3766342"/>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3</a:t>
            </a:r>
            <a:endParaRPr/>
          </a:p>
        </p:txBody>
      </p:sp>
      <p:sp>
        <p:nvSpPr>
          <p:cNvPr id="189" name="Google Shape;189;p8"/>
          <p:cNvSpPr/>
          <p:nvPr/>
        </p:nvSpPr>
        <p:spPr>
          <a:xfrm>
            <a:off x="5296900" y="4210942"/>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9"/>
          <p:cNvSpPr/>
          <p:nvPr/>
        </p:nvSpPr>
        <p:spPr>
          <a:xfrm rot="10800000" flipH="1">
            <a:off x="0" y="0"/>
            <a:ext cx="6858000" cy="3561504"/>
          </a:xfrm>
          <a:prstGeom prst="flowChartManualInput">
            <a:avLst/>
          </a:prstGeom>
          <a:solidFill>
            <a:srgbClr val="2AAC6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9"/>
          <p:cNvSpPr/>
          <p:nvPr/>
        </p:nvSpPr>
        <p:spPr>
          <a:xfrm>
            <a:off x="944619" y="324945"/>
            <a:ext cx="5410200" cy="2227756"/>
          </a:xfrm>
          <a:prstGeom prst="rect">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4800" b="1" i="0" u="none" strike="noStrike" cap="none">
                <a:solidFill>
                  <a:srgbClr val="FFFFFF"/>
                </a:solidFill>
                <a:latin typeface="Libre Franklin"/>
                <a:ea typeface="Libre Franklin"/>
                <a:cs typeface="Libre Franklin"/>
                <a:sym typeface="Libre Franklin"/>
              </a:rPr>
              <a:t>Exemples</a:t>
            </a:r>
            <a:br>
              <a:rPr lang="fr-FR" sz="6600" b="1" i="0" u="none" strike="noStrike" cap="none">
                <a:solidFill>
                  <a:srgbClr val="FFFFFF"/>
                </a:solidFill>
                <a:latin typeface="Libre Franklin"/>
                <a:ea typeface="Libre Franklin"/>
                <a:cs typeface="Libre Franklin"/>
                <a:sym typeface="Libre Franklin"/>
              </a:rPr>
            </a:br>
            <a:r>
              <a:rPr lang="fr-FR" sz="3600" b="1" i="0" u="none" strike="noStrike" cap="none">
                <a:solidFill>
                  <a:srgbClr val="FFFF00"/>
                </a:solidFill>
                <a:latin typeface="Libre Franklin"/>
                <a:ea typeface="Libre Franklin"/>
                <a:cs typeface="Libre Franklin"/>
                <a:sym typeface="Libre Franklin"/>
              </a:rPr>
              <a:t>Commerces</a:t>
            </a:r>
            <a:r>
              <a:rPr lang="fr-FR" sz="3600" b="1">
                <a:solidFill>
                  <a:srgbClr val="FFFF00"/>
                </a:solidFill>
                <a:latin typeface="Libre Franklin"/>
                <a:ea typeface="Libre Franklin"/>
                <a:cs typeface="Libre Franklin"/>
                <a:sym typeface="Libre Franklin"/>
              </a:rPr>
              <a:t> solidaires</a:t>
            </a:r>
            <a:br>
              <a:rPr lang="fr-FR" sz="3600" b="1">
                <a:solidFill>
                  <a:srgbClr val="FFFF00"/>
                </a:solidFill>
                <a:latin typeface="Libre Franklin"/>
                <a:ea typeface="Libre Franklin"/>
                <a:cs typeface="Libre Franklin"/>
                <a:sym typeface="Libre Franklin"/>
              </a:rPr>
            </a:br>
            <a:r>
              <a:rPr lang="fr-FR" sz="3600" b="1">
                <a:solidFill>
                  <a:srgbClr val="FFFF00"/>
                </a:solidFill>
                <a:latin typeface="Libre Franklin"/>
                <a:ea typeface="Libre Franklin"/>
                <a:cs typeface="Libre Franklin"/>
                <a:sym typeface="Libre Franklin"/>
              </a:rPr>
              <a:t>en Ile-de-France</a:t>
            </a:r>
            <a:endParaRPr sz="1800">
              <a:solidFill>
                <a:srgbClr val="FFFF00"/>
              </a:solidFill>
              <a:latin typeface="Calibri"/>
              <a:ea typeface="Calibri"/>
              <a:cs typeface="Calibri"/>
              <a:sym typeface="Calibri"/>
            </a:endParaRPr>
          </a:p>
        </p:txBody>
      </p:sp>
      <p:sp>
        <p:nvSpPr>
          <p:cNvPr id="196" name="Google Shape;196;p9"/>
          <p:cNvSpPr txBox="1"/>
          <p:nvPr/>
        </p:nvSpPr>
        <p:spPr>
          <a:xfrm>
            <a:off x="127000" y="8156600"/>
            <a:ext cx="6731100" cy="12006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2 Intermarchés Vincennes - 1200 filets de produits frais-secs / mois </a:t>
            </a:r>
            <a:endParaRPr sz="1800" b="1" i="0" u="none" strike="noStrike">
              <a:solidFill>
                <a:srgbClr val="000000"/>
              </a:solidFill>
              <a:latin typeface="Calibri"/>
              <a:ea typeface="Calibri"/>
              <a:cs typeface="Calibri"/>
              <a:sym typeface="Calibri"/>
            </a:endParaRPr>
          </a:p>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TouT Bon - 50 filets de produits bio / mois</a:t>
            </a:r>
            <a:endParaRPr sz="1800" b="1">
              <a:latin typeface="Calibri"/>
              <a:ea typeface="Calibri"/>
              <a:cs typeface="Calibri"/>
              <a:sym typeface="Calibri"/>
            </a:endParaRPr>
          </a:p>
          <a:p>
            <a:pPr marL="0" marR="0" lvl="0" indent="-114300" algn="l" rtl="0">
              <a:spcBef>
                <a:spcPts val="0"/>
              </a:spcBef>
              <a:spcAft>
                <a:spcPts val="0"/>
              </a:spcAft>
              <a:buSzPts val="1800"/>
              <a:buFont typeface="Calibri"/>
              <a:buAutoNum type="arabicPeriod"/>
            </a:pPr>
            <a:r>
              <a:rPr lang="fr-FR" sz="1800" b="1">
                <a:latin typeface="Calibri"/>
                <a:ea typeface="Calibri"/>
                <a:cs typeface="Calibri"/>
                <a:sym typeface="Calibri"/>
              </a:rPr>
              <a:t> Delizie Italian - 60 produits cuisinés traiteur / mois</a:t>
            </a:r>
            <a:endParaRPr sz="1800" b="1">
              <a:latin typeface="Calibri"/>
              <a:ea typeface="Calibri"/>
              <a:cs typeface="Calibri"/>
              <a:sym typeface="Calibri"/>
            </a:endParaRPr>
          </a:p>
          <a:p>
            <a:pPr marL="0" marR="0" lvl="0" indent="-114300" algn="l" rtl="0">
              <a:spcBef>
                <a:spcPts val="0"/>
              </a:spcBef>
              <a:spcAft>
                <a:spcPts val="0"/>
              </a:spcAft>
              <a:buClr>
                <a:srgbClr val="000000"/>
              </a:buClr>
              <a:buSzPts val="1800"/>
              <a:buFont typeface="Calibri"/>
              <a:buAutoNum type="arabicPeriod"/>
            </a:pPr>
            <a:r>
              <a:rPr lang="fr-FR" sz="1800" b="1">
                <a:latin typeface="Calibri"/>
                <a:ea typeface="Calibri"/>
                <a:cs typeface="Calibri"/>
                <a:sym typeface="Calibri"/>
              </a:rPr>
              <a:t> Franprix République - 120 filets de produits / mois</a:t>
            </a:r>
            <a:endParaRPr sz="1800" b="1">
              <a:latin typeface="Calibri"/>
              <a:ea typeface="Calibri"/>
              <a:cs typeface="Calibri"/>
              <a:sym typeface="Calibri"/>
            </a:endParaRPr>
          </a:p>
        </p:txBody>
      </p:sp>
      <p:pic>
        <p:nvPicPr>
          <p:cNvPr id="197" name="Google Shape;197;p9"/>
          <p:cNvPicPr preferRelativeResize="0"/>
          <p:nvPr/>
        </p:nvPicPr>
        <p:blipFill rotWithShape="1">
          <a:blip r:embed="rId3">
            <a:alphaModFix/>
          </a:blip>
          <a:srcRect/>
          <a:stretch/>
        </p:blipFill>
        <p:spPr>
          <a:xfrm>
            <a:off x="2239836" y="2314308"/>
            <a:ext cx="2070445" cy="2070445"/>
          </a:xfrm>
          <a:prstGeom prst="rect">
            <a:avLst/>
          </a:prstGeom>
          <a:noFill/>
          <a:ln>
            <a:noFill/>
          </a:ln>
        </p:spPr>
      </p:pic>
      <p:pic>
        <p:nvPicPr>
          <p:cNvPr id="198" name="Google Shape;198;p9"/>
          <p:cNvPicPr preferRelativeResize="0"/>
          <p:nvPr/>
        </p:nvPicPr>
        <p:blipFill>
          <a:blip r:embed="rId4">
            <a:alphaModFix/>
          </a:blip>
          <a:stretch>
            <a:fillRect/>
          </a:stretch>
        </p:blipFill>
        <p:spPr>
          <a:xfrm>
            <a:off x="285375" y="4142927"/>
            <a:ext cx="2256450" cy="1620125"/>
          </a:xfrm>
          <a:prstGeom prst="rect">
            <a:avLst/>
          </a:prstGeom>
          <a:noFill/>
          <a:ln>
            <a:noFill/>
          </a:ln>
        </p:spPr>
      </p:pic>
      <p:sp>
        <p:nvSpPr>
          <p:cNvPr id="199" name="Google Shape;199;p9"/>
          <p:cNvSpPr/>
          <p:nvPr/>
        </p:nvSpPr>
        <p:spPr>
          <a:xfrm>
            <a:off x="127000" y="3940242"/>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1</a:t>
            </a:r>
            <a:endParaRPr/>
          </a:p>
        </p:txBody>
      </p:sp>
      <p:pic>
        <p:nvPicPr>
          <p:cNvPr id="200" name="Google Shape;200;p9"/>
          <p:cNvPicPr preferRelativeResize="0"/>
          <p:nvPr/>
        </p:nvPicPr>
        <p:blipFill>
          <a:blip r:embed="rId5">
            <a:alphaModFix/>
          </a:blip>
          <a:stretch>
            <a:fillRect/>
          </a:stretch>
        </p:blipFill>
        <p:spPr>
          <a:xfrm>
            <a:off x="4310263" y="3994557"/>
            <a:ext cx="1981375" cy="1335450"/>
          </a:xfrm>
          <a:prstGeom prst="rect">
            <a:avLst/>
          </a:prstGeom>
          <a:noFill/>
          <a:ln>
            <a:noFill/>
          </a:ln>
        </p:spPr>
      </p:pic>
      <p:pic>
        <p:nvPicPr>
          <p:cNvPr id="201" name="Google Shape;201;p9"/>
          <p:cNvPicPr preferRelativeResize="0"/>
          <p:nvPr/>
        </p:nvPicPr>
        <p:blipFill rotWithShape="1">
          <a:blip r:embed="rId6">
            <a:alphaModFix/>
          </a:blip>
          <a:srcRect t="14748" r="24294"/>
          <a:stretch/>
        </p:blipFill>
        <p:spPr>
          <a:xfrm>
            <a:off x="321979" y="6144475"/>
            <a:ext cx="2349996" cy="1757175"/>
          </a:xfrm>
          <a:prstGeom prst="rect">
            <a:avLst/>
          </a:prstGeom>
          <a:noFill/>
          <a:ln>
            <a:noFill/>
          </a:ln>
        </p:spPr>
      </p:pic>
      <p:pic>
        <p:nvPicPr>
          <p:cNvPr id="202" name="Google Shape;202;p9"/>
          <p:cNvPicPr preferRelativeResize="0"/>
          <p:nvPr/>
        </p:nvPicPr>
        <p:blipFill rotWithShape="1">
          <a:blip r:embed="rId7">
            <a:alphaModFix/>
          </a:blip>
          <a:srcRect t="13501" r="19756" b="15100"/>
          <a:stretch/>
        </p:blipFill>
        <p:spPr>
          <a:xfrm>
            <a:off x="3952575" y="6005147"/>
            <a:ext cx="2673726" cy="1757177"/>
          </a:xfrm>
          <a:prstGeom prst="rect">
            <a:avLst/>
          </a:prstGeom>
          <a:noFill/>
          <a:ln>
            <a:noFill/>
          </a:ln>
        </p:spPr>
      </p:pic>
      <p:sp>
        <p:nvSpPr>
          <p:cNvPr id="203" name="Google Shape;203;p9"/>
          <p:cNvSpPr/>
          <p:nvPr/>
        </p:nvSpPr>
        <p:spPr>
          <a:xfrm>
            <a:off x="5847050" y="3940242"/>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2</a:t>
            </a:r>
            <a:endParaRPr/>
          </a:p>
        </p:txBody>
      </p:sp>
      <p:sp>
        <p:nvSpPr>
          <p:cNvPr id="204" name="Google Shape;204;p9"/>
          <p:cNvSpPr/>
          <p:nvPr/>
        </p:nvSpPr>
        <p:spPr>
          <a:xfrm>
            <a:off x="3860800" y="5828842"/>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4</a:t>
            </a:r>
            <a:endParaRPr/>
          </a:p>
        </p:txBody>
      </p:sp>
      <p:sp>
        <p:nvSpPr>
          <p:cNvPr id="205" name="Google Shape;205;p9"/>
          <p:cNvSpPr/>
          <p:nvPr/>
        </p:nvSpPr>
        <p:spPr>
          <a:xfrm>
            <a:off x="117175" y="5865817"/>
            <a:ext cx="444600" cy="444600"/>
          </a:xfrm>
          <a:prstGeom prst="ellipse">
            <a:avLst/>
          </a:prstGeom>
          <a:solidFill>
            <a:srgbClr val="2AAC6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chemeClr val="lt1"/>
                </a:solidFill>
                <a:latin typeface="Calibri"/>
                <a:ea typeface="Calibri"/>
                <a:cs typeface="Calibri"/>
                <a:sym typeface="Calibri"/>
              </a:rPr>
              <a:t>3</a:t>
            </a:r>
            <a:endParaRPr/>
          </a:p>
        </p:txBody>
      </p:sp>
    </p:spTree>
  </p:cSld>
  <p:clrMapOvr>
    <a:masterClrMapping/>
  </p:clrMapOvr>
</p:sld>
</file>

<file path=ppt/theme/theme1.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1329</Words>
  <Application>Microsoft Office PowerPoint</Application>
  <PresentationFormat>Format A4 (210 x 297 mm)</PresentationFormat>
  <Paragraphs>148</Paragraphs>
  <Slides>10</Slides>
  <Notes>10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10</vt:i4>
      </vt:variant>
    </vt:vector>
  </HeadingPairs>
  <TitlesOfParts>
    <vt:vector size="16" baseType="lpstr">
      <vt:lpstr>Noto Sans Symbols</vt:lpstr>
      <vt:lpstr>Calibri</vt:lpstr>
      <vt:lpstr>Libre Franklin</vt:lpstr>
      <vt:lpstr>Arial</vt:lpstr>
      <vt:lpstr>Alice</vt:lpstr>
      <vt:lpstr>Thème Office</vt:lpstr>
      <vt:lpstr>Présentation PowerPoint</vt:lpstr>
      <vt:lpstr>    </vt:lpstr>
      <vt:lpstr>Devenir acteur de la solidarité Nos constats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Montagu</dc:creator>
  <cp:lastModifiedBy>Jean-Claude Mizzi</cp:lastModifiedBy>
  <cp:revision>1</cp:revision>
  <dcterms:created xsi:type="dcterms:W3CDTF">2021-02-09T10:17:28Z</dcterms:created>
  <dcterms:modified xsi:type="dcterms:W3CDTF">2021-03-11T15:53:33Z</dcterms:modified>
</cp:coreProperties>
</file>